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1" r:id="rId1"/>
  </p:sldMasterIdLst>
  <p:notesMasterIdLst>
    <p:notesMasterId r:id="rId25"/>
  </p:notesMasterIdLst>
  <p:handoutMasterIdLst>
    <p:handoutMasterId r:id="rId26"/>
  </p:handoutMasterIdLst>
  <p:sldIdLst>
    <p:sldId id="364" r:id="rId2"/>
    <p:sldId id="362" r:id="rId3"/>
    <p:sldId id="326" r:id="rId4"/>
    <p:sldId id="361" r:id="rId5"/>
    <p:sldId id="365" r:id="rId6"/>
    <p:sldId id="346" r:id="rId7"/>
    <p:sldId id="366" r:id="rId8"/>
    <p:sldId id="351" r:id="rId9"/>
    <p:sldId id="338" r:id="rId10"/>
    <p:sldId id="349" r:id="rId11"/>
    <p:sldId id="334" r:id="rId12"/>
    <p:sldId id="367" r:id="rId13"/>
    <p:sldId id="352" r:id="rId14"/>
    <p:sldId id="336" r:id="rId15"/>
    <p:sldId id="337" r:id="rId16"/>
    <p:sldId id="353" r:id="rId17"/>
    <p:sldId id="354" r:id="rId18"/>
    <p:sldId id="355" r:id="rId19"/>
    <p:sldId id="356" r:id="rId20"/>
    <p:sldId id="357" r:id="rId21"/>
    <p:sldId id="359" r:id="rId22"/>
    <p:sldId id="368" r:id="rId23"/>
    <p:sldId id="358" r:id="rId24"/>
  </p:sldIdLst>
  <p:sldSz cx="9144000" cy="6858000" type="screen4x3"/>
  <p:notesSz cx="7010400" cy="9296400"/>
  <p:custDataLst>
    <p:tags r:id="rId27"/>
  </p:custDataLst>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BBB"/>
    <a:srgbClr val="A92117"/>
    <a:srgbClr val="8C9FD8"/>
    <a:srgbClr val="828383"/>
    <a:srgbClr val="666666"/>
    <a:srgbClr val="4DC3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845" autoAdjust="0"/>
    <p:restoredTop sz="76047" autoAdjust="0"/>
  </p:normalViewPr>
  <p:slideViewPr>
    <p:cSldViewPr snapToGrid="0" snapToObjects="1">
      <p:cViewPr varScale="1">
        <p:scale>
          <a:sx n="85" d="100"/>
          <a:sy n="85" d="100"/>
        </p:scale>
        <p:origin x="1266" y="78"/>
      </p:cViewPr>
      <p:guideLst/>
    </p:cSldViewPr>
  </p:slideViewPr>
  <p:outlineViewPr>
    <p:cViewPr>
      <p:scale>
        <a:sx n="33" d="100"/>
        <a:sy n="33" d="100"/>
      </p:scale>
      <p:origin x="0" y="-6064"/>
    </p:cViewPr>
  </p:outlineViewPr>
  <p:notesTextViewPr>
    <p:cViewPr>
      <p:scale>
        <a:sx n="150" d="100"/>
        <a:sy n="150" d="100"/>
      </p:scale>
      <p:origin x="0" y="0"/>
    </p:cViewPr>
  </p:notesTextViewPr>
  <p:sorterViewPr>
    <p:cViewPr>
      <p:scale>
        <a:sx n="66" d="100"/>
        <a:sy n="66" d="100"/>
      </p:scale>
      <p:origin x="0" y="0"/>
    </p:cViewPr>
  </p:sorterViewPr>
  <p:notesViewPr>
    <p:cSldViewPr snapToGrid="0" snapToObjects="1">
      <p:cViewPr varScale="1">
        <p:scale>
          <a:sx n="87" d="100"/>
          <a:sy n="87" d="100"/>
        </p:scale>
        <p:origin x="390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diagrams/_rels/data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gif"/><Relationship Id="rId1" Type="http://schemas.openxmlformats.org/officeDocument/2006/relationships/image" Target="../media/image11.png"/><Relationship Id="rId4" Type="http://schemas.openxmlformats.org/officeDocument/2006/relationships/image" Target="../media/image14.jpg"/></Relationships>
</file>

<file path=ppt/diagrams/_rels/drawing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gif"/><Relationship Id="rId1" Type="http://schemas.openxmlformats.org/officeDocument/2006/relationships/image" Target="../media/image11.png"/><Relationship Id="rId4" Type="http://schemas.openxmlformats.org/officeDocument/2006/relationships/image" Target="../media/image14.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BBEE7F-2FC6-414E-A827-3FBF1CD3E81D}"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en-US"/>
        </a:p>
      </dgm:t>
    </dgm:pt>
    <dgm:pt modelId="{9285B7D9-A2EE-4659-9C41-FE63D7EEC968}">
      <dgm:prSet custT="1"/>
      <dgm:spPr/>
      <dgm:t>
        <a:bodyPr/>
        <a:lstStyle/>
        <a:p>
          <a:pPr rtl="0"/>
          <a:r>
            <a:rPr lang="en-US" sz="6000" b="1" dirty="0" smtClean="0">
              <a:solidFill>
                <a:schemeClr val="tx2">
                  <a:lumMod val="75000"/>
                </a:schemeClr>
              </a:solidFill>
            </a:rPr>
            <a:t>SOME</a:t>
          </a:r>
          <a:endParaRPr lang="en-US" sz="6000" dirty="0">
            <a:solidFill>
              <a:schemeClr val="tx2">
                <a:lumMod val="75000"/>
              </a:schemeClr>
            </a:solidFill>
          </a:endParaRPr>
        </a:p>
      </dgm:t>
    </dgm:pt>
    <dgm:pt modelId="{E436DD9B-8960-41BC-9797-0A6A224C0992}" type="parTrans" cxnId="{541F3A60-5A3F-4C65-B3A3-94E544A9F49A}">
      <dgm:prSet/>
      <dgm:spPr/>
      <dgm:t>
        <a:bodyPr/>
        <a:lstStyle/>
        <a:p>
          <a:endParaRPr lang="en-US"/>
        </a:p>
      </dgm:t>
    </dgm:pt>
    <dgm:pt modelId="{CEECD96B-AB2F-4C80-9CB0-FB8120F51070}" type="sibTrans" cxnId="{541F3A60-5A3F-4C65-B3A3-94E544A9F49A}">
      <dgm:prSet/>
      <dgm:spPr/>
      <dgm:t>
        <a:bodyPr/>
        <a:lstStyle/>
        <a:p>
          <a:endParaRPr lang="en-US"/>
        </a:p>
      </dgm:t>
    </dgm:pt>
    <dgm:pt modelId="{793BC819-C85E-48E8-B495-045D5AA3EA6D}">
      <dgm:prSet custT="1"/>
      <dgm:spPr/>
      <dgm:t>
        <a:bodyPr/>
        <a:lstStyle/>
        <a:p>
          <a:pPr rtl="0"/>
          <a:r>
            <a:rPr lang="en-US" sz="6000" b="1" dirty="0" smtClean="0">
              <a:solidFill>
                <a:schemeClr val="tx2">
                  <a:lumMod val="75000"/>
                </a:schemeClr>
              </a:solidFill>
            </a:rPr>
            <a:t>TLC</a:t>
          </a:r>
          <a:endParaRPr lang="en-US" sz="6000" dirty="0">
            <a:solidFill>
              <a:schemeClr val="tx2">
                <a:lumMod val="75000"/>
              </a:schemeClr>
            </a:solidFill>
          </a:endParaRPr>
        </a:p>
      </dgm:t>
    </dgm:pt>
    <dgm:pt modelId="{C1FF6A52-5672-44B9-A5A8-FCD8D755D9F2}" type="parTrans" cxnId="{911C312C-CBB6-4D20-B4E5-38F6FCFD9A5D}">
      <dgm:prSet/>
      <dgm:spPr/>
      <dgm:t>
        <a:bodyPr/>
        <a:lstStyle/>
        <a:p>
          <a:endParaRPr lang="en-US"/>
        </a:p>
      </dgm:t>
    </dgm:pt>
    <dgm:pt modelId="{8F345E03-C959-4C2E-ADC3-49E094EAB80B}" type="sibTrans" cxnId="{911C312C-CBB6-4D20-B4E5-38F6FCFD9A5D}">
      <dgm:prSet/>
      <dgm:spPr/>
      <dgm:t>
        <a:bodyPr/>
        <a:lstStyle/>
        <a:p>
          <a:endParaRPr lang="en-US"/>
        </a:p>
      </dgm:t>
    </dgm:pt>
    <dgm:pt modelId="{F26CBB1B-34D6-4BE9-BF1B-A5B73682953A}" type="pres">
      <dgm:prSet presAssocID="{1ABBEE7F-2FC6-414E-A827-3FBF1CD3E81D}" presName="Name0" presStyleCnt="0">
        <dgm:presLayoutVars>
          <dgm:dir/>
        </dgm:presLayoutVars>
      </dgm:prSet>
      <dgm:spPr/>
      <dgm:t>
        <a:bodyPr/>
        <a:lstStyle/>
        <a:p>
          <a:endParaRPr lang="en-US"/>
        </a:p>
      </dgm:t>
    </dgm:pt>
    <dgm:pt modelId="{A5E1301A-F358-4BC7-9C7F-A54087EBC31D}" type="pres">
      <dgm:prSet presAssocID="{9285B7D9-A2EE-4659-9C41-FE63D7EEC968}" presName="noChildren" presStyleCnt="0"/>
      <dgm:spPr/>
    </dgm:pt>
    <dgm:pt modelId="{2DD98EBA-C00C-4999-A1F7-A6F4DCA4EE82}" type="pres">
      <dgm:prSet presAssocID="{9285B7D9-A2EE-4659-9C41-FE63D7EEC968}" presName="gap" presStyleCnt="0"/>
      <dgm:spPr/>
    </dgm:pt>
    <dgm:pt modelId="{DDD15C13-E03C-4324-9862-79B85FF44D9E}" type="pres">
      <dgm:prSet presAssocID="{9285B7D9-A2EE-4659-9C41-FE63D7EEC968}" presName="medCircle2" presStyleLbl="vennNode1" presStyleIdx="0" presStyleCnt="2" custScaleX="314535" custScaleY="316199"/>
      <dgm:spPr>
        <a:solidFill>
          <a:schemeClr val="tx2">
            <a:lumMod val="40000"/>
            <a:lumOff val="60000"/>
            <a:alpha val="50000"/>
          </a:schemeClr>
        </a:solidFill>
      </dgm:spPr>
    </dgm:pt>
    <dgm:pt modelId="{158CD121-37EC-4D44-90C3-736E529FA742}" type="pres">
      <dgm:prSet presAssocID="{9285B7D9-A2EE-4659-9C41-FE63D7EEC968}" presName="txLvlOnly1" presStyleLbl="revTx" presStyleIdx="0" presStyleCnt="2" custLinFactNeighborX="62" custLinFactNeighborY="19409"/>
      <dgm:spPr/>
      <dgm:t>
        <a:bodyPr/>
        <a:lstStyle/>
        <a:p>
          <a:endParaRPr lang="en-US"/>
        </a:p>
      </dgm:t>
    </dgm:pt>
    <dgm:pt modelId="{C0009CB3-713A-4456-9345-4491F034A73E}" type="pres">
      <dgm:prSet presAssocID="{793BC819-C85E-48E8-B495-045D5AA3EA6D}" presName="noChildren" presStyleCnt="0"/>
      <dgm:spPr/>
    </dgm:pt>
    <dgm:pt modelId="{6E5990AB-E95C-4CBB-A0E8-5DC9A5431D4F}" type="pres">
      <dgm:prSet presAssocID="{793BC819-C85E-48E8-B495-045D5AA3EA6D}" presName="gap" presStyleCnt="0"/>
      <dgm:spPr/>
    </dgm:pt>
    <dgm:pt modelId="{C502F4DB-0755-433B-A337-CC605A0CA932}" type="pres">
      <dgm:prSet presAssocID="{793BC819-C85E-48E8-B495-045D5AA3EA6D}" presName="medCircle2" presStyleLbl="vennNode1" presStyleIdx="1" presStyleCnt="2" custScaleX="310510" custScaleY="298544" custLinFactNeighborX="-1335" custLinFactNeighborY="-76285"/>
      <dgm:spPr>
        <a:solidFill>
          <a:schemeClr val="tx2">
            <a:lumMod val="60000"/>
            <a:lumOff val="40000"/>
            <a:alpha val="50000"/>
          </a:schemeClr>
        </a:solidFill>
      </dgm:spPr>
    </dgm:pt>
    <dgm:pt modelId="{CD25D77E-17EE-4208-922C-2952138C2E9D}" type="pres">
      <dgm:prSet presAssocID="{793BC819-C85E-48E8-B495-045D5AA3EA6D}" presName="txLvlOnly1" presStyleLbl="revTx" presStyleIdx="1" presStyleCnt="2" custLinFactNeighborX="250" custLinFactNeighborY="-89769"/>
      <dgm:spPr/>
      <dgm:t>
        <a:bodyPr/>
        <a:lstStyle/>
        <a:p>
          <a:endParaRPr lang="en-US"/>
        </a:p>
      </dgm:t>
    </dgm:pt>
  </dgm:ptLst>
  <dgm:cxnLst>
    <dgm:cxn modelId="{C065464E-28FC-471C-AD72-D4D2A13DA1AF}" type="presOf" srcId="{793BC819-C85E-48E8-B495-045D5AA3EA6D}" destId="{CD25D77E-17EE-4208-922C-2952138C2E9D}" srcOrd="0" destOrd="0" presId="urn:microsoft.com/office/officeart/2008/layout/VerticalCircleList"/>
    <dgm:cxn modelId="{911C312C-CBB6-4D20-B4E5-38F6FCFD9A5D}" srcId="{1ABBEE7F-2FC6-414E-A827-3FBF1CD3E81D}" destId="{793BC819-C85E-48E8-B495-045D5AA3EA6D}" srcOrd="1" destOrd="0" parTransId="{C1FF6A52-5672-44B9-A5A8-FCD8D755D9F2}" sibTransId="{8F345E03-C959-4C2E-ADC3-49E094EAB80B}"/>
    <dgm:cxn modelId="{A0B23CB6-B1C8-4A0A-84DC-43F41946BBEA}" type="presOf" srcId="{9285B7D9-A2EE-4659-9C41-FE63D7EEC968}" destId="{158CD121-37EC-4D44-90C3-736E529FA742}" srcOrd="0" destOrd="0" presId="urn:microsoft.com/office/officeart/2008/layout/VerticalCircleList"/>
    <dgm:cxn modelId="{53AA0D60-08BF-4BE5-8A67-7C5450093290}" type="presOf" srcId="{1ABBEE7F-2FC6-414E-A827-3FBF1CD3E81D}" destId="{F26CBB1B-34D6-4BE9-BF1B-A5B73682953A}" srcOrd="0" destOrd="0" presId="urn:microsoft.com/office/officeart/2008/layout/VerticalCircleList"/>
    <dgm:cxn modelId="{541F3A60-5A3F-4C65-B3A3-94E544A9F49A}" srcId="{1ABBEE7F-2FC6-414E-A827-3FBF1CD3E81D}" destId="{9285B7D9-A2EE-4659-9C41-FE63D7EEC968}" srcOrd="0" destOrd="0" parTransId="{E436DD9B-8960-41BC-9797-0A6A224C0992}" sibTransId="{CEECD96B-AB2F-4C80-9CB0-FB8120F51070}"/>
    <dgm:cxn modelId="{D419EC1D-4D51-44E6-A41D-E264F465E20D}" type="presParOf" srcId="{F26CBB1B-34D6-4BE9-BF1B-A5B73682953A}" destId="{A5E1301A-F358-4BC7-9C7F-A54087EBC31D}" srcOrd="0" destOrd="0" presId="urn:microsoft.com/office/officeart/2008/layout/VerticalCircleList"/>
    <dgm:cxn modelId="{A3B2D0C1-14E3-4ED0-B01D-55E5224F522C}" type="presParOf" srcId="{A5E1301A-F358-4BC7-9C7F-A54087EBC31D}" destId="{2DD98EBA-C00C-4999-A1F7-A6F4DCA4EE82}" srcOrd="0" destOrd="0" presId="urn:microsoft.com/office/officeart/2008/layout/VerticalCircleList"/>
    <dgm:cxn modelId="{0CEE79A6-F5F1-4F21-A81D-9DA563520237}" type="presParOf" srcId="{A5E1301A-F358-4BC7-9C7F-A54087EBC31D}" destId="{DDD15C13-E03C-4324-9862-79B85FF44D9E}" srcOrd="1" destOrd="0" presId="urn:microsoft.com/office/officeart/2008/layout/VerticalCircleList"/>
    <dgm:cxn modelId="{0086262B-09E2-4795-971D-35F144F3247F}" type="presParOf" srcId="{A5E1301A-F358-4BC7-9C7F-A54087EBC31D}" destId="{158CD121-37EC-4D44-90C3-736E529FA742}" srcOrd="2" destOrd="0" presId="urn:microsoft.com/office/officeart/2008/layout/VerticalCircleList"/>
    <dgm:cxn modelId="{0C5168A9-AE27-4DBF-B16D-242E136BDB15}" type="presParOf" srcId="{F26CBB1B-34D6-4BE9-BF1B-A5B73682953A}" destId="{C0009CB3-713A-4456-9345-4491F034A73E}" srcOrd="1" destOrd="0" presId="urn:microsoft.com/office/officeart/2008/layout/VerticalCircleList"/>
    <dgm:cxn modelId="{ABB8C078-EC92-48CC-8F6D-D72B17E2C168}" type="presParOf" srcId="{C0009CB3-713A-4456-9345-4491F034A73E}" destId="{6E5990AB-E95C-4CBB-A0E8-5DC9A5431D4F}" srcOrd="0" destOrd="0" presId="urn:microsoft.com/office/officeart/2008/layout/VerticalCircleList"/>
    <dgm:cxn modelId="{C28A060F-3FAD-4DCB-AEEE-93E56D0157B0}" type="presParOf" srcId="{C0009CB3-713A-4456-9345-4491F034A73E}" destId="{C502F4DB-0755-433B-A337-CC605A0CA932}" srcOrd="1" destOrd="0" presId="urn:microsoft.com/office/officeart/2008/layout/VerticalCircleList"/>
    <dgm:cxn modelId="{A6BB4C76-6CA4-47A1-AEB5-9082F46F5ED5}" type="presParOf" srcId="{C0009CB3-713A-4456-9345-4491F034A73E}" destId="{CD25D77E-17EE-4208-922C-2952138C2E9D}"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24B618-2820-407D-8FAF-956BAEE6D773}" type="doc">
      <dgm:prSet loTypeId="urn:microsoft.com/office/officeart/2005/8/layout/chevron2" loCatId="process" qsTypeId="urn:microsoft.com/office/officeart/2005/8/quickstyle/simple3" qsCatId="simple" csTypeId="urn:microsoft.com/office/officeart/2005/8/colors/accent1_2" csCatId="accent1" phldr="1"/>
      <dgm:spPr/>
      <dgm:t>
        <a:bodyPr/>
        <a:lstStyle/>
        <a:p>
          <a:endParaRPr lang="en-US"/>
        </a:p>
      </dgm:t>
    </dgm:pt>
    <dgm:pt modelId="{A91F38BA-F2E9-47BF-8A11-04225CF37B72}">
      <dgm:prSet custT="1"/>
      <dgm:spPr/>
      <dgm:t>
        <a:bodyPr/>
        <a:lstStyle/>
        <a:p>
          <a:pPr rtl="0"/>
          <a:r>
            <a:rPr lang="en-US" sz="3200" dirty="0" smtClean="0">
              <a:solidFill>
                <a:schemeClr val="bg1"/>
              </a:solidFill>
            </a:rPr>
            <a:t>ASK</a:t>
          </a:r>
          <a:endParaRPr lang="en-US" sz="3200" dirty="0">
            <a:solidFill>
              <a:schemeClr val="bg1"/>
            </a:solidFill>
          </a:endParaRPr>
        </a:p>
      </dgm:t>
    </dgm:pt>
    <dgm:pt modelId="{CE6E0194-E116-4E05-AE82-9E7C6330A077}" type="parTrans" cxnId="{342F1E82-D2F4-4481-B243-8E38785E6FBC}">
      <dgm:prSet/>
      <dgm:spPr/>
      <dgm:t>
        <a:bodyPr/>
        <a:lstStyle/>
        <a:p>
          <a:endParaRPr lang="en-US"/>
        </a:p>
      </dgm:t>
    </dgm:pt>
    <dgm:pt modelId="{85F83A9D-5AAB-48ED-B585-60C3CA3B79C3}" type="sibTrans" cxnId="{342F1E82-D2F4-4481-B243-8E38785E6FBC}">
      <dgm:prSet/>
      <dgm:spPr/>
      <dgm:t>
        <a:bodyPr/>
        <a:lstStyle/>
        <a:p>
          <a:endParaRPr lang="en-US"/>
        </a:p>
      </dgm:t>
    </dgm:pt>
    <dgm:pt modelId="{A6254CEC-33D3-4F27-9C8B-ED6586033C7C}">
      <dgm:prSet/>
      <dgm:spPr/>
      <dgm:t>
        <a:bodyPr/>
        <a:lstStyle/>
        <a:p>
          <a:pPr rtl="0"/>
          <a:r>
            <a:rPr lang="en-US" dirty="0" smtClean="0">
              <a:solidFill>
                <a:schemeClr val="bg1"/>
              </a:solidFill>
            </a:rPr>
            <a:t>TELL</a:t>
          </a:r>
          <a:endParaRPr lang="en-US" dirty="0">
            <a:solidFill>
              <a:schemeClr val="bg1"/>
            </a:solidFill>
          </a:endParaRPr>
        </a:p>
      </dgm:t>
    </dgm:pt>
    <dgm:pt modelId="{BB511149-7B9D-4AC9-935E-49C8FB36C7A6}" type="parTrans" cxnId="{E4EDA29A-A0B3-46C9-AC79-F54775294602}">
      <dgm:prSet/>
      <dgm:spPr/>
      <dgm:t>
        <a:bodyPr/>
        <a:lstStyle/>
        <a:p>
          <a:endParaRPr lang="en-US"/>
        </a:p>
      </dgm:t>
    </dgm:pt>
    <dgm:pt modelId="{85389C8F-31CD-477A-9382-C3803275D1CD}" type="sibTrans" cxnId="{E4EDA29A-A0B3-46C9-AC79-F54775294602}">
      <dgm:prSet/>
      <dgm:spPr/>
      <dgm:t>
        <a:bodyPr/>
        <a:lstStyle/>
        <a:p>
          <a:endParaRPr lang="en-US"/>
        </a:p>
      </dgm:t>
    </dgm:pt>
    <dgm:pt modelId="{F1A0C06A-CF71-4209-8463-A0A0561DAC46}">
      <dgm:prSet/>
      <dgm:spPr/>
      <dgm:t>
        <a:bodyPr/>
        <a:lstStyle/>
        <a:p>
          <a:pPr rtl="0"/>
          <a:r>
            <a:rPr lang="en-US" baseline="0" dirty="0" smtClean="0">
              <a:solidFill>
                <a:schemeClr val="bg1"/>
              </a:solidFill>
            </a:rPr>
            <a:t>ASK</a:t>
          </a:r>
          <a:endParaRPr lang="en-US" dirty="0">
            <a:solidFill>
              <a:schemeClr val="bg1"/>
            </a:solidFill>
          </a:endParaRPr>
        </a:p>
      </dgm:t>
    </dgm:pt>
    <dgm:pt modelId="{E42678C9-DBC8-442A-ADC1-BB6CE286F517}" type="parTrans" cxnId="{D8D97332-A850-4878-8183-B5F99163A844}">
      <dgm:prSet/>
      <dgm:spPr/>
      <dgm:t>
        <a:bodyPr/>
        <a:lstStyle/>
        <a:p>
          <a:endParaRPr lang="en-US"/>
        </a:p>
      </dgm:t>
    </dgm:pt>
    <dgm:pt modelId="{C2D93893-21DC-432D-BF01-C2AAB8B12D74}" type="sibTrans" cxnId="{D8D97332-A850-4878-8183-B5F99163A844}">
      <dgm:prSet/>
      <dgm:spPr/>
      <dgm:t>
        <a:bodyPr/>
        <a:lstStyle/>
        <a:p>
          <a:endParaRPr lang="en-US"/>
        </a:p>
      </dgm:t>
    </dgm:pt>
    <dgm:pt modelId="{A6CB5487-3C28-4461-966B-19AD73FB4BA5}">
      <dgm:prSet/>
      <dgm:spPr/>
      <dgm:t>
        <a:bodyPr/>
        <a:lstStyle/>
        <a:p>
          <a:r>
            <a:rPr lang="en-US" dirty="0" smtClean="0"/>
            <a:t>Learner to self-assess</a:t>
          </a:r>
          <a:endParaRPr lang="en-US" dirty="0"/>
        </a:p>
      </dgm:t>
    </dgm:pt>
    <dgm:pt modelId="{F592C25F-983F-4E50-930D-EE8F7CBDA055}" type="parTrans" cxnId="{0742E65F-3509-4800-B27E-C7BCDCF19F59}">
      <dgm:prSet/>
      <dgm:spPr/>
      <dgm:t>
        <a:bodyPr/>
        <a:lstStyle/>
        <a:p>
          <a:endParaRPr lang="en-US"/>
        </a:p>
      </dgm:t>
    </dgm:pt>
    <dgm:pt modelId="{0ED353D5-EA66-462E-9C6D-EBF984656685}" type="sibTrans" cxnId="{0742E65F-3509-4800-B27E-C7BCDCF19F59}">
      <dgm:prSet/>
      <dgm:spPr/>
      <dgm:t>
        <a:bodyPr/>
        <a:lstStyle/>
        <a:p>
          <a:endParaRPr lang="en-US"/>
        </a:p>
      </dgm:t>
    </dgm:pt>
    <dgm:pt modelId="{540A316D-9F9B-4329-832C-4C6E7595ECD9}">
      <dgm:prSet/>
      <dgm:spPr/>
      <dgm:t>
        <a:bodyPr/>
        <a:lstStyle/>
        <a:p>
          <a:pPr rtl="0"/>
          <a:r>
            <a:rPr lang="en-US" baseline="0" dirty="0" smtClean="0"/>
            <a:t>Reinforce correct thinking</a:t>
          </a:r>
          <a:endParaRPr lang="en-US" dirty="0"/>
        </a:p>
      </dgm:t>
    </dgm:pt>
    <dgm:pt modelId="{F9FA32D3-60D5-4C49-8681-81A3687629AF}" type="parTrans" cxnId="{FA6DCCB0-992F-4AF0-ABFA-364F0180552C}">
      <dgm:prSet/>
      <dgm:spPr/>
      <dgm:t>
        <a:bodyPr/>
        <a:lstStyle/>
        <a:p>
          <a:endParaRPr lang="en-US"/>
        </a:p>
      </dgm:t>
    </dgm:pt>
    <dgm:pt modelId="{ABC95423-C214-4E11-B2C2-AF194F59C0D5}" type="sibTrans" cxnId="{FA6DCCB0-992F-4AF0-ABFA-364F0180552C}">
      <dgm:prSet/>
      <dgm:spPr/>
      <dgm:t>
        <a:bodyPr/>
        <a:lstStyle/>
        <a:p>
          <a:endParaRPr lang="en-US"/>
        </a:p>
      </dgm:t>
    </dgm:pt>
    <dgm:pt modelId="{22FC0733-0B17-4091-97DA-A07DA459408A}">
      <dgm:prSet/>
      <dgm:spPr/>
      <dgm:t>
        <a:bodyPr/>
        <a:lstStyle/>
        <a:p>
          <a:r>
            <a:rPr lang="en-US" dirty="0" smtClean="0"/>
            <a:t>Learner to develop an action plan</a:t>
          </a:r>
          <a:endParaRPr lang="en-US" dirty="0"/>
        </a:p>
      </dgm:t>
    </dgm:pt>
    <dgm:pt modelId="{8763835B-09D5-4A8A-9142-7FE39BDEBDDF}" type="parTrans" cxnId="{B0D58139-BB7C-443F-A35E-D160DBD3C19C}">
      <dgm:prSet/>
      <dgm:spPr/>
      <dgm:t>
        <a:bodyPr/>
        <a:lstStyle/>
        <a:p>
          <a:endParaRPr lang="en-US"/>
        </a:p>
      </dgm:t>
    </dgm:pt>
    <dgm:pt modelId="{21396841-B81A-4B89-AC0A-C174295B428C}" type="sibTrans" cxnId="{B0D58139-BB7C-443F-A35E-D160DBD3C19C}">
      <dgm:prSet/>
      <dgm:spPr/>
      <dgm:t>
        <a:bodyPr/>
        <a:lstStyle/>
        <a:p>
          <a:endParaRPr lang="en-US"/>
        </a:p>
      </dgm:t>
    </dgm:pt>
    <dgm:pt modelId="{23B68ADD-40DB-4E6F-8E80-893267D57317}">
      <dgm:prSet/>
      <dgm:spPr/>
      <dgm:t>
        <a:bodyPr/>
        <a:lstStyle/>
        <a:p>
          <a:pPr rtl="0"/>
          <a:r>
            <a:rPr lang="en-US" baseline="0" dirty="0" smtClean="0"/>
            <a:t>Comment on </a:t>
          </a:r>
          <a:r>
            <a:rPr lang="en-US" b="1" baseline="0" dirty="0" smtClean="0"/>
            <a:t>specific </a:t>
          </a:r>
          <a:r>
            <a:rPr lang="en-US" baseline="0" dirty="0" smtClean="0"/>
            <a:t>actions/behaviors amenable to change</a:t>
          </a:r>
          <a:endParaRPr lang="en-US" dirty="0"/>
        </a:p>
      </dgm:t>
    </dgm:pt>
    <dgm:pt modelId="{DB909ACC-5ADE-46E3-8755-8F9FB948ED37}" type="parTrans" cxnId="{116BFB70-281F-4D14-8C98-D39104BDF57B}">
      <dgm:prSet/>
      <dgm:spPr/>
      <dgm:t>
        <a:bodyPr/>
        <a:lstStyle/>
        <a:p>
          <a:endParaRPr lang="en-US"/>
        </a:p>
      </dgm:t>
    </dgm:pt>
    <dgm:pt modelId="{933D686D-D4BB-4F7B-9F3E-62297954355A}" type="sibTrans" cxnId="{116BFB70-281F-4D14-8C98-D39104BDF57B}">
      <dgm:prSet/>
      <dgm:spPr/>
      <dgm:t>
        <a:bodyPr/>
        <a:lstStyle/>
        <a:p>
          <a:endParaRPr lang="en-US"/>
        </a:p>
      </dgm:t>
    </dgm:pt>
    <dgm:pt modelId="{AFEBE8A4-34DD-4068-B070-3D8AAD0ADE79}">
      <dgm:prSet/>
      <dgm:spPr/>
      <dgm:t>
        <a:bodyPr/>
        <a:lstStyle/>
        <a:p>
          <a:r>
            <a:rPr lang="en-US" baseline="0" dirty="0" smtClean="0"/>
            <a:t>Suggest modifications for the future</a:t>
          </a:r>
          <a:endParaRPr lang="en-US" dirty="0"/>
        </a:p>
      </dgm:t>
    </dgm:pt>
    <dgm:pt modelId="{1A068989-EF7E-44FE-A12B-1C440943BA9C}" type="parTrans" cxnId="{341A25F0-70F7-4587-9EE7-A08BFD487F1B}">
      <dgm:prSet/>
      <dgm:spPr/>
      <dgm:t>
        <a:bodyPr/>
        <a:lstStyle/>
        <a:p>
          <a:endParaRPr lang="en-US"/>
        </a:p>
      </dgm:t>
    </dgm:pt>
    <dgm:pt modelId="{4BF191E3-B6B2-4658-90B0-CE352E6095AB}" type="sibTrans" cxnId="{341A25F0-70F7-4587-9EE7-A08BFD487F1B}">
      <dgm:prSet/>
      <dgm:spPr/>
      <dgm:t>
        <a:bodyPr/>
        <a:lstStyle/>
        <a:p>
          <a:endParaRPr lang="en-US"/>
        </a:p>
      </dgm:t>
    </dgm:pt>
    <dgm:pt modelId="{6FBC23CE-1160-4E7E-9358-83A53B202789}" type="pres">
      <dgm:prSet presAssocID="{5B24B618-2820-407D-8FAF-956BAEE6D773}" presName="linearFlow" presStyleCnt="0">
        <dgm:presLayoutVars>
          <dgm:dir/>
          <dgm:animLvl val="lvl"/>
          <dgm:resizeHandles val="exact"/>
        </dgm:presLayoutVars>
      </dgm:prSet>
      <dgm:spPr/>
      <dgm:t>
        <a:bodyPr/>
        <a:lstStyle/>
        <a:p>
          <a:endParaRPr lang="en-US"/>
        </a:p>
      </dgm:t>
    </dgm:pt>
    <dgm:pt modelId="{01EE715D-B64D-468F-A0A8-53646431FCE8}" type="pres">
      <dgm:prSet presAssocID="{A91F38BA-F2E9-47BF-8A11-04225CF37B72}" presName="composite" presStyleCnt="0"/>
      <dgm:spPr/>
    </dgm:pt>
    <dgm:pt modelId="{6FA85C06-7143-4350-A22E-E2F269B08C04}" type="pres">
      <dgm:prSet presAssocID="{A91F38BA-F2E9-47BF-8A11-04225CF37B72}" presName="parentText" presStyleLbl="alignNode1" presStyleIdx="0" presStyleCnt="3">
        <dgm:presLayoutVars>
          <dgm:chMax val="1"/>
          <dgm:bulletEnabled val="1"/>
        </dgm:presLayoutVars>
      </dgm:prSet>
      <dgm:spPr/>
      <dgm:t>
        <a:bodyPr/>
        <a:lstStyle/>
        <a:p>
          <a:endParaRPr lang="en-US"/>
        </a:p>
      </dgm:t>
    </dgm:pt>
    <dgm:pt modelId="{6F78DDC6-A4C7-4170-80F5-AEA249FC0F6D}" type="pres">
      <dgm:prSet presAssocID="{A91F38BA-F2E9-47BF-8A11-04225CF37B72}" presName="descendantText" presStyleLbl="alignAcc1" presStyleIdx="0" presStyleCnt="3">
        <dgm:presLayoutVars>
          <dgm:bulletEnabled val="1"/>
        </dgm:presLayoutVars>
      </dgm:prSet>
      <dgm:spPr/>
      <dgm:t>
        <a:bodyPr/>
        <a:lstStyle/>
        <a:p>
          <a:endParaRPr lang="en-US"/>
        </a:p>
      </dgm:t>
    </dgm:pt>
    <dgm:pt modelId="{371D761B-AFA8-43A2-B538-ED9B9AFEDC07}" type="pres">
      <dgm:prSet presAssocID="{85F83A9D-5AAB-48ED-B585-60C3CA3B79C3}" presName="sp" presStyleCnt="0"/>
      <dgm:spPr/>
    </dgm:pt>
    <dgm:pt modelId="{F96D396D-56DF-4429-870C-F516F094906B}" type="pres">
      <dgm:prSet presAssocID="{A6254CEC-33D3-4F27-9C8B-ED6586033C7C}" presName="composite" presStyleCnt="0"/>
      <dgm:spPr/>
    </dgm:pt>
    <dgm:pt modelId="{1E7C2638-9986-49FD-9F1E-576DD6785AEF}" type="pres">
      <dgm:prSet presAssocID="{A6254CEC-33D3-4F27-9C8B-ED6586033C7C}" presName="parentText" presStyleLbl="alignNode1" presStyleIdx="1" presStyleCnt="3">
        <dgm:presLayoutVars>
          <dgm:chMax val="1"/>
          <dgm:bulletEnabled val="1"/>
        </dgm:presLayoutVars>
      </dgm:prSet>
      <dgm:spPr/>
      <dgm:t>
        <a:bodyPr/>
        <a:lstStyle/>
        <a:p>
          <a:endParaRPr lang="en-US"/>
        </a:p>
      </dgm:t>
    </dgm:pt>
    <dgm:pt modelId="{153FFC68-2B04-4ECF-BF0D-997566200430}" type="pres">
      <dgm:prSet presAssocID="{A6254CEC-33D3-4F27-9C8B-ED6586033C7C}" presName="descendantText" presStyleLbl="alignAcc1" presStyleIdx="1" presStyleCnt="3">
        <dgm:presLayoutVars>
          <dgm:bulletEnabled val="1"/>
        </dgm:presLayoutVars>
      </dgm:prSet>
      <dgm:spPr/>
      <dgm:t>
        <a:bodyPr/>
        <a:lstStyle/>
        <a:p>
          <a:endParaRPr lang="en-US"/>
        </a:p>
      </dgm:t>
    </dgm:pt>
    <dgm:pt modelId="{26017E12-1FE7-4C59-9114-FEFD7DC68630}" type="pres">
      <dgm:prSet presAssocID="{85389C8F-31CD-477A-9382-C3803275D1CD}" presName="sp" presStyleCnt="0"/>
      <dgm:spPr/>
    </dgm:pt>
    <dgm:pt modelId="{CBC7E9C9-C03B-43F6-A6EF-C4879D6E74D8}" type="pres">
      <dgm:prSet presAssocID="{F1A0C06A-CF71-4209-8463-A0A0561DAC46}" presName="composite" presStyleCnt="0"/>
      <dgm:spPr/>
    </dgm:pt>
    <dgm:pt modelId="{E6261CE5-EB6B-4E74-9168-4B0F2220A9F2}" type="pres">
      <dgm:prSet presAssocID="{F1A0C06A-CF71-4209-8463-A0A0561DAC46}" presName="parentText" presStyleLbl="alignNode1" presStyleIdx="2" presStyleCnt="3">
        <dgm:presLayoutVars>
          <dgm:chMax val="1"/>
          <dgm:bulletEnabled val="1"/>
        </dgm:presLayoutVars>
      </dgm:prSet>
      <dgm:spPr/>
      <dgm:t>
        <a:bodyPr/>
        <a:lstStyle/>
        <a:p>
          <a:endParaRPr lang="en-US"/>
        </a:p>
      </dgm:t>
    </dgm:pt>
    <dgm:pt modelId="{864617A3-BE2E-4FB5-84F5-E9568CE4F410}" type="pres">
      <dgm:prSet presAssocID="{F1A0C06A-CF71-4209-8463-A0A0561DAC46}" presName="descendantText" presStyleLbl="alignAcc1" presStyleIdx="2" presStyleCnt="3">
        <dgm:presLayoutVars>
          <dgm:bulletEnabled val="1"/>
        </dgm:presLayoutVars>
      </dgm:prSet>
      <dgm:spPr/>
      <dgm:t>
        <a:bodyPr/>
        <a:lstStyle/>
        <a:p>
          <a:endParaRPr lang="en-US"/>
        </a:p>
      </dgm:t>
    </dgm:pt>
  </dgm:ptLst>
  <dgm:cxnLst>
    <dgm:cxn modelId="{EA2838BE-1342-4EFF-B067-B4024C775877}" type="presOf" srcId="{AFEBE8A4-34DD-4068-B070-3D8AAD0ADE79}" destId="{864617A3-BE2E-4FB5-84F5-E9568CE4F410}" srcOrd="0" destOrd="1" presId="urn:microsoft.com/office/officeart/2005/8/layout/chevron2"/>
    <dgm:cxn modelId="{5914E210-9E39-462D-809F-F52395C08BC2}" type="presOf" srcId="{23B68ADD-40DB-4E6F-8E80-893267D57317}" destId="{153FFC68-2B04-4ECF-BF0D-997566200430}" srcOrd="0" destOrd="1" presId="urn:microsoft.com/office/officeart/2005/8/layout/chevron2"/>
    <dgm:cxn modelId="{FA6DCCB0-992F-4AF0-ABFA-364F0180552C}" srcId="{A6254CEC-33D3-4F27-9C8B-ED6586033C7C}" destId="{540A316D-9F9B-4329-832C-4C6E7595ECD9}" srcOrd="0" destOrd="0" parTransId="{F9FA32D3-60D5-4C49-8681-81A3687629AF}" sibTransId="{ABC95423-C214-4E11-B2C2-AF194F59C0D5}"/>
    <dgm:cxn modelId="{283EE1E9-9394-40F3-BB7A-AF7B2C150C9D}" type="presOf" srcId="{540A316D-9F9B-4329-832C-4C6E7595ECD9}" destId="{153FFC68-2B04-4ECF-BF0D-997566200430}" srcOrd="0" destOrd="0" presId="urn:microsoft.com/office/officeart/2005/8/layout/chevron2"/>
    <dgm:cxn modelId="{342F1E82-D2F4-4481-B243-8E38785E6FBC}" srcId="{5B24B618-2820-407D-8FAF-956BAEE6D773}" destId="{A91F38BA-F2E9-47BF-8A11-04225CF37B72}" srcOrd="0" destOrd="0" parTransId="{CE6E0194-E116-4E05-AE82-9E7C6330A077}" sibTransId="{85F83A9D-5AAB-48ED-B585-60C3CA3B79C3}"/>
    <dgm:cxn modelId="{0742E65F-3509-4800-B27E-C7BCDCF19F59}" srcId="{A91F38BA-F2E9-47BF-8A11-04225CF37B72}" destId="{A6CB5487-3C28-4461-966B-19AD73FB4BA5}" srcOrd="0" destOrd="0" parTransId="{F592C25F-983F-4E50-930D-EE8F7CBDA055}" sibTransId="{0ED353D5-EA66-462E-9C6D-EBF984656685}"/>
    <dgm:cxn modelId="{B0D58139-BB7C-443F-A35E-D160DBD3C19C}" srcId="{F1A0C06A-CF71-4209-8463-A0A0561DAC46}" destId="{22FC0733-0B17-4091-97DA-A07DA459408A}" srcOrd="0" destOrd="0" parTransId="{8763835B-09D5-4A8A-9142-7FE39BDEBDDF}" sibTransId="{21396841-B81A-4B89-AC0A-C174295B428C}"/>
    <dgm:cxn modelId="{A778148C-0CE2-4459-A3AE-A4004F07032B}" type="presOf" srcId="{A91F38BA-F2E9-47BF-8A11-04225CF37B72}" destId="{6FA85C06-7143-4350-A22E-E2F269B08C04}" srcOrd="0" destOrd="0" presId="urn:microsoft.com/office/officeart/2005/8/layout/chevron2"/>
    <dgm:cxn modelId="{1A1EC3C6-F932-4291-B71E-2BB69CE96199}" type="presOf" srcId="{22FC0733-0B17-4091-97DA-A07DA459408A}" destId="{864617A3-BE2E-4FB5-84F5-E9568CE4F410}" srcOrd="0" destOrd="0" presId="urn:microsoft.com/office/officeart/2005/8/layout/chevron2"/>
    <dgm:cxn modelId="{297F5564-FFEC-47ED-B1F6-03E41E098181}" type="presOf" srcId="{F1A0C06A-CF71-4209-8463-A0A0561DAC46}" destId="{E6261CE5-EB6B-4E74-9168-4B0F2220A9F2}" srcOrd="0" destOrd="0" presId="urn:microsoft.com/office/officeart/2005/8/layout/chevron2"/>
    <dgm:cxn modelId="{341A25F0-70F7-4587-9EE7-A08BFD487F1B}" srcId="{F1A0C06A-CF71-4209-8463-A0A0561DAC46}" destId="{AFEBE8A4-34DD-4068-B070-3D8AAD0ADE79}" srcOrd="1" destOrd="0" parTransId="{1A068989-EF7E-44FE-A12B-1C440943BA9C}" sibTransId="{4BF191E3-B6B2-4658-90B0-CE352E6095AB}"/>
    <dgm:cxn modelId="{E4EDA29A-A0B3-46C9-AC79-F54775294602}" srcId="{5B24B618-2820-407D-8FAF-956BAEE6D773}" destId="{A6254CEC-33D3-4F27-9C8B-ED6586033C7C}" srcOrd="1" destOrd="0" parTransId="{BB511149-7B9D-4AC9-935E-49C8FB36C7A6}" sibTransId="{85389C8F-31CD-477A-9382-C3803275D1CD}"/>
    <dgm:cxn modelId="{116BFB70-281F-4D14-8C98-D39104BDF57B}" srcId="{A6254CEC-33D3-4F27-9C8B-ED6586033C7C}" destId="{23B68ADD-40DB-4E6F-8E80-893267D57317}" srcOrd="1" destOrd="0" parTransId="{DB909ACC-5ADE-46E3-8755-8F9FB948ED37}" sibTransId="{933D686D-D4BB-4F7B-9F3E-62297954355A}"/>
    <dgm:cxn modelId="{FB7527BD-99A4-4A72-B7AA-BA7EF851F3FE}" type="presOf" srcId="{A6254CEC-33D3-4F27-9C8B-ED6586033C7C}" destId="{1E7C2638-9986-49FD-9F1E-576DD6785AEF}" srcOrd="0" destOrd="0" presId="urn:microsoft.com/office/officeart/2005/8/layout/chevron2"/>
    <dgm:cxn modelId="{43E967E8-AD08-4702-8DC5-F0DE1D5FF45A}" type="presOf" srcId="{A6CB5487-3C28-4461-966B-19AD73FB4BA5}" destId="{6F78DDC6-A4C7-4170-80F5-AEA249FC0F6D}" srcOrd="0" destOrd="0" presId="urn:microsoft.com/office/officeart/2005/8/layout/chevron2"/>
    <dgm:cxn modelId="{D8D97332-A850-4878-8183-B5F99163A844}" srcId="{5B24B618-2820-407D-8FAF-956BAEE6D773}" destId="{F1A0C06A-CF71-4209-8463-A0A0561DAC46}" srcOrd="2" destOrd="0" parTransId="{E42678C9-DBC8-442A-ADC1-BB6CE286F517}" sibTransId="{C2D93893-21DC-432D-BF01-C2AAB8B12D74}"/>
    <dgm:cxn modelId="{97AB65CF-4654-42DB-8EC9-277909B308ED}" type="presOf" srcId="{5B24B618-2820-407D-8FAF-956BAEE6D773}" destId="{6FBC23CE-1160-4E7E-9358-83A53B202789}" srcOrd="0" destOrd="0" presId="urn:microsoft.com/office/officeart/2005/8/layout/chevron2"/>
    <dgm:cxn modelId="{B5C98D54-49C7-4E9D-A21A-7A5E777B7278}" type="presParOf" srcId="{6FBC23CE-1160-4E7E-9358-83A53B202789}" destId="{01EE715D-B64D-468F-A0A8-53646431FCE8}" srcOrd="0" destOrd="0" presId="urn:microsoft.com/office/officeart/2005/8/layout/chevron2"/>
    <dgm:cxn modelId="{1E464F56-AB18-41AB-9B35-9EF8B4E4CFF1}" type="presParOf" srcId="{01EE715D-B64D-468F-A0A8-53646431FCE8}" destId="{6FA85C06-7143-4350-A22E-E2F269B08C04}" srcOrd="0" destOrd="0" presId="urn:microsoft.com/office/officeart/2005/8/layout/chevron2"/>
    <dgm:cxn modelId="{0A3CB33E-4AF9-4C78-A441-223350DC12FB}" type="presParOf" srcId="{01EE715D-B64D-468F-A0A8-53646431FCE8}" destId="{6F78DDC6-A4C7-4170-80F5-AEA249FC0F6D}" srcOrd="1" destOrd="0" presId="urn:microsoft.com/office/officeart/2005/8/layout/chevron2"/>
    <dgm:cxn modelId="{0A080A9E-A9F1-4A62-8792-4219416717A6}" type="presParOf" srcId="{6FBC23CE-1160-4E7E-9358-83A53B202789}" destId="{371D761B-AFA8-43A2-B538-ED9B9AFEDC07}" srcOrd="1" destOrd="0" presId="urn:microsoft.com/office/officeart/2005/8/layout/chevron2"/>
    <dgm:cxn modelId="{7D8B56AF-2C61-4F1B-8472-DD4BFF89AF53}" type="presParOf" srcId="{6FBC23CE-1160-4E7E-9358-83A53B202789}" destId="{F96D396D-56DF-4429-870C-F516F094906B}" srcOrd="2" destOrd="0" presId="urn:microsoft.com/office/officeart/2005/8/layout/chevron2"/>
    <dgm:cxn modelId="{07A1A54E-F596-407E-BDDA-150ACF4B5CC3}" type="presParOf" srcId="{F96D396D-56DF-4429-870C-F516F094906B}" destId="{1E7C2638-9986-49FD-9F1E-576DD6785AEF}" srcOrd="0" destOrd="0" presId="urn:microsoft.com/office/officeart/2005/8/layout/chevron2"/>
    <dgm:cxn modelId="{8B3DD38E-D94D-4B35-94B4-F2C7EB50D31E}" type="presParOf" srcId="{F96D396D-56DF-4429-870C-F516F094906B}" destId="{153FFC68-2B04-4ECF-BF0D-997566200430}" srcOrd="1" destOrd="0" presId="urn:microsoft.com/office/officeart/2005/8/layout/chevron2"/>
    <dgm:cxn modelId="{D91EF99C-5021-400B-ABF1-21038583BCA9}" type="presParOf" srcId="{6FBC23CE-1160-4E7E-9358-83A53B202789}" destId="{26017E12-1FE7-4C59-9114-FEFD7DC68630}" srcOrd="3" destOrd="0" presId="urn:microsoft.com/office/officeart/2005/8/layout/chevron2"/>
    <dgm:cxn modelId="{DA8D9439-8C60-47D6-98F3-450E72D0F627}" type="presParOf" srcId="{6FBC23CE-1160-4E7E-9358-83A53B202789}" destId="{CBC7E9C9-C03B-43F6-A6EF-C4879D6E74D8}" srcOrd="4" destOrd="0" presId="urn:microsoft.com/office/officeart/2005/8/layout/chevron2"/>
    <dgm:cxn modelId="{D1A5382E-EC10-42CB-AF0A-76E7E61440EA}" type="presParOf" srcId="{CBC7E9C9-C03B-43F6-A6EF-C4879D6E74D8}" destId="{E6261CE5-EB6B-4E74-9168-4B0F2220A9F2}" srcOrd="0" destOrd="0" presId="urn:microsoft.com/office/officeart/2005/8/layout/chevron2"/>
    <dgm:cxn modelId="{40938C3E-6D2D-4364-A5B7-2479E9DFC918}" type="presParOf" srcId="{CBC7E9C9-C03B-43F6-A6EF-C4879D6E74D8}" destId="{864617A3-BE2E-4FB5-84F5-E9568CE4F41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3D83E6-E392-44FE-B55D-9C3CCB945B8B}"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F1FA787D-4FAE-446B-9C52-9FF6CD6B4235}">
      <dgm:prSet phldrT="[Text]"/>
      <dgm:spPr/>
      <dgm:t>
        <a:bodyPr/>
        <a:lstStyle/>
        <a:p>
          <a:r>
            <a:rPr lang="en-US" b="1" dirty="0" smtClean="0"/>
            <a:t>Ask</a:t>
          </a:r>
          <a:endParaRPr lang="en-US" b="1" dirty="0"/>
        </a:p>
      </dgm:t>
    </dgm:pt>
    <dgm:pt modelId="{7F4CEED7-4537-4DBE-89CD-690D805E475B}" type="parTrans" cxnId="{96A827EB-FBA3-4917-9040-9D9E18D9F2D3}">
      <dgm:prSet/>
      <dgm:spPr/>
      <dgm:t>
        <a:bodyPr/>
        <a:lstStyle/>
        <a:p>
          <a:endParaRPr lang="en-US"/>
        </a:p>
      </dgm:t>
    </dgm:pt>
    <dgm:pt modelId="{082D3E0E-2BE8-458A-B75E-0D2120F69C83}" type="sibTrans" cxnId="{96A827EB-FBA3-4917-9040-9D9E18D9F2D3}">
      <dgm:prSet/>
      <dgm:spPr/>
      <dgm:t>
        <a:bodyPr/>
        <a:lstStyle/>
        <a:p>
          <a:endParaRPr lang="en-US"/>
        </a:p>
      </dgm:t>
    </dgm:pt>
    <dgm:pt modelId="{DD3594ED-3571-406A-8CEA-99DC918EFC40}">
      <dgm:prSet phldrT="[Text]"/>
      <dgm:spPr/>
      <dgm:t>
        <a:bodyPr/>
        <a:lstStyle/>
        <a:p>
          <a:r>
            <a:rPr lang="en-US" b="1" dirty="0" smtClean="0"/>
            <a:t>Tell/</a:t>
          </a:r>
        </a:p>
        <a:p>
          <a:r>
            <a:rPr lang="en-US" b="1" dirty="0" smtClean="0"/>
            <a:t>Teach</a:t>
          </a:r>
          <a:endParaRPr lang="en-US" b="1" dirty="0"/>
        </a:p>
      </dgm:t>
    </dgm:pt>
    <dgm:pt modelId="{B13545FD-9AC4-48F7-8061-93270E2218EC}" type="parTrans" cxnId="{12048F0B-5B29-428A-98BF-037578014607}">
      <dgm:prSet/>
      <dgm:spPr/>
      <dgm:t>
        <a:bodyPr/>
        <a:lstStyle/>
        <a:p>
          <a:endParaRPr lang="en-US"/>
        </a:p>
      </dgm:t>
    </dgm:pt>
    <dgm:pt modelId="{6C55A07D-4103-457C-9418-8158CC5CAB73}" type="sibTrans" cxnId="{12048F0B-5B29-428A-98BF-037578014607}">
      <dgm:prSet/>
      <dgm:spPr/>
      <dgm:t>
        <a:bodyPr/>
        <a:lstStyle/>
        <a:p>
          <a:endParaRPr lang="en-US"/>
        </a:p>
      </dgm:t>
    </dgm:pt>
    <dgm:pt modelId="{705DF569-9310-4164-8E6D-3D3877D5741E}">
      <dgm:prSet phldrT="[Text]"/>
      <dgm:spPr/>
      <dgm:t>
        <a:bodyPr/>
        <a:lstStyle/>
        <a:p>
          <a:r>
            <a:rPr lang="en-US" b="1" dirty="0" smtClean="0"/>
            <a:t>Act</a:t>
          </a:r>
          <a:endParaRPr lang="en-US" b="1" dirty="0"/>
        </a:p>
      </dgm:t>
    </dgm:pt>
    <dgm:pt modelId="{74859D6B-C8CD-453F-943B-71D3F7738272}" type="parTrans" cxnId="{E93098CD-1ACC-4433-AA49-70AFEC1C5463}">
      <dgm:prSet/>
      <dgm:spPr/>
      <dgm:t>
        <a:bodyPr/>
        <a:lstStyle/>
        <a:p>
          <a:endParaRPr lang="en-US"/>
        </a:p>
      </dgm:t>
    </dgm:pt>
    <dgm:pt modelId="{155A3EC9-E8AE-4D54-8655-275FD6D87706}" type="sibTrans" cxnId="{E93098CD-1ACC-4433-AA49-70AFEC1C5463}">
      <dgm:prSet/>
      <dgm:spPr/>
      <dgm:t>
        <a:bodyPr/>
        <a:lstStyle/>
        <a:p>
          <a:endParaRPr lang="en-US"/>
        </a:p>
      </dgm:t>
    </dgm:pt>
    <dgm:pt modelId="{58847A4C-798D-46AA-BAA4-3EB702CE4006}">
      <dgm:prSet phldrT="[Text]"/>
      <dgm:spPr/>
      <dgm:t>
        <a:bodyPr/>
        <a:lstStyle/>
        <a:p>
          <a:r>
            <a:rPr lang="en-US" b="1" dirty="0" smtClean="0"/>
            <a:t>Ask</a:t>
          </a:r>
          <a:endParaRPr lang="en-US" b="1" dirty="0"/>
        </a:p>
      </dgm:t>
    </dgm:pt>
    <dgm:pt modelId="{55B72A4D-9483-403F-91E0-2F3B2BA86B06}" type="parTrans" cxnId="{148A0BC1-5A99-4CAD-8F1C-8B12C72D3B90}">
      <dgm:prSet/>
      <dgm:spPr/>
      <dgm:t>
        <a:bodyPr/>
        <a:lstStyle/>
        <a:p>
          <a:endParaRPr lang="en-US"/>
        </a:p>
      </dgm:t>
    </dgm:pt>
    <dgm:pt modelId="{0501827E-6428-4945-972F-A6673584CBF9}" type="sibTrans" cxnId="{148A0BC1-5A99-4CAD-8F1C-8B12C72D3B90}">
      <dgm:prSet/>
      <dgm:spPr/>
      <dgm:t>
        <a:bodyPr/>
        <a:lstStyle/>
        <a:p>
          <a:endParaRPr lang="en-US"/>
        </a:p>
      </dgm:t>
    </dgm:pt>
    <dgm:pt modelId="{93BDF962-D7FC-43D3-A01E-5F2E3C1412B4}" type="pres">
      <dgm:prSet presAssocID="{E73D83E6-E392-44FE-B55D-9C3CCB945B8B}" presName="Name0" presStyleCnt="0">
        <dgm:presLayoutVars>
          <dgm:dir/>
          <dgm:resizeHandles val="exact"/>
        </dgm:presLayoutVars>
      </dgm:prSet>
      <dgm:spPr/>
      <dgm:t>
        <a:bodyPr/>
        <a:lstStyle/>
        <a:p>
          <a:endParaRPr lang="en-US"/>
        </a:p>
      </dgm:t>
    </dgm:pt>
    <dgm:pt modelId="{99FDF1A4-5711-498D-91C4-F5DF3380E26E}" type="pres">
      <dgm:prSet presAssocID="{E73D83E6-E392-44FE-B55D-9C3CCB945B8B}" presName="fgShape" presStyleLbl="fgShp" presStyleIdx="0" presStyleCnt="1" custScaleY="167690"/>
      <dgm:spPr/>
    </dgm:pt>
    <dgm:pt modelId="{605BF982-95F4-4FDF-9773-20403824ED9E}" type="pres">
      <dgm:prSet presAssocID="{E73D83E6-E392-44FE-B55D-9C3CCB945B8B}" presName="linComp" presStyleCnt="0"/>
      <dgm:spPr/>
    </dgm:pt>
    <dgm:pt modelId="{F20EDB7A-ADD6-48C1-A650-0EB292840EC4}" type="pres">
      <dgm:prSet presAssocID="{F1FA787D-4FAE-446B-9C52-9FF6CD6B4235}" presName="compNode" presStyleCnt="0"/>
      <dgm:spPr/>
    </dgm:pt>
    <dgm:pt modelId="{3B92E8F7-98AC-4962-8B66-E79A5EDD078A}" type="pres">
      <dgm:prSet presAssocID="{F1FA787D-4FAE-446B-9C52-9FF6CD6B4235}" presName="bkgdShape" presStyleLbl="node1" presStyleIdx="0" presStyleCnt="4"/>
      <dgm:spPr/>
      <dgm:t>
        <a:bodyPr/>
        <a:lstStyle/>
        <a:p>
          <a:endParaRPr lang="en-US"/>
        </a:p>
      </dgm:t>
    </dgm:pt>
    <dgm:pt modelId="{8D52C1A4-2B8D-4E43-989E-0CC7C1B97655}" type="pres">
      <dgm:prSet presAssocID="{F1FA787D-4FAE-446B-9C52-9FF6CD6B4235}" presName="nodeTx" presStyleLbl="node1" presStyleIdx="0" presStyleCnt="4">
        <dgm:presLayoutVars>
          <dgm:bulletEnabled val="1"/>
        </dgm:presLayoutVars>
      </dgm:prSet>
      <dgm:spPr/>
      <dgm:t>
        <a:bodyPr/>
        <a:lstStyle/>
        <a:p>
          <a:endParaRPr lang="en-US"/>
        </a:p>
      </dgm:t>
    </dgm:pt>
    <dgm:pt modelId="{9DC20452-18C0-441D-88F9-0BBEE413B391}" type="pres">
      <dgm:prSet presAssocID="{F1FA787D-4FAE-446B-9C52-9FF6CD6B4235}" presName="invisiNode" presStyleLbl="node1" presStyleIdx="0" presStyleCnt="4"/>
      <dgm:spPr/>
    </dgm:pt>
    <dgm:pt modelId="{F33AB0E5-3397-4007-B520-D4BFB02C0316}" type="pres">
      <dgm:prSet presAssocID="{F1FA787D-4FAE-446B-9C52-9FF6CD6B4235}"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US"/>
        </a:p>
      </dgm:t>
      <dgm:extLst>
        <a:ext uri="{E40237B7-FDA0-4F09-8148-C483321AD2D9}">
          <dgm14:cNvPr xmlns:dgm14="http://schemas.microsoft.com/office/drawing/2010/diagram" id="0" name="" descr="Red circle with the word Ask inside of the circle." title="Graphic"/>
        </a:ext>
      </dgm:extLst>
    </dgm:pt>
    <dgm:pt modelId="{3AFFA8DD-2DFC-40E7-9686-AFD25D2A6585}" type="pres">
      <dgm:prSet presAssocID="{082D3E0E-2BE8-458A-B75E-0D2120F69C83}" presName="sibTrans" presStyleLbl="sibTrans2D1" presStyleIdx="0" presStyleCnt="0"/>
      <dgm:spPr/>
      <dgm:t>
        <a:bodyPr/>
        <a:lstStyle/>
        <a:p>
          <a:endParaRPr lang="en-US"/>
        </a:p>
      </dgm:t>
    </dgm:pt>
    <dgm:pt modelId="{5002481F-F847-4A28-86A4-AEF1CCCA3B6A}" type="pres">
      <dgm:prSet presAssocID="{DD3594ED-3571-406A-8CEA-99DC918EFC40}" presName="compNode" presStyleCnt="0"/>
      <dgm:spPr/>
    </dgm:pt>
    <dgm:pt modelId="{BA78C006-EA55-437F-AD67-1F8B411F65C8}" type="pres">
      <dgm:prSet presAssocID="{DD3594ED-3571-406A-8CEA-99DC918EFC40}" presName="bkgdShape" presStyleLbl="node1" presStyleIdx="1" presStyleCnt="4"/>
      <dgm:spPr/>
      <dgm:t>
        <a:bodyPr/>
        <a:lstStyle/>
        <a:p>
          <a:endParaRPr lang="en-US"/>
        </a:p>
      </dgm:t>
    </dgm:pt>
    <dgm:pt modelId="{5098441E-DB1A-4275-981D-7888E8FD36D3}" type="pres">
      <dgm:prSet presAssocID="{DD3594ED-3571-406A-8CEA-99DC918EFC40}" presName="nodeTx" presStyleLbl="node1" presStyleIdx="1" presStyleCnt="4">
        <dgm:presLayoutVars>
          <dgm:bulletEnabled val="1"/>
        </dgm:presLayoutVars>
      </dgm:prSet>
      <dgm:spPr/>
      <dgm:t>
        <a:bodyPr/>
        <a:lstStyle/>
        <a:p>
          <a:endParaRPr lang="en-US"/>
        </a:p>
      </dgm:t>
    </dgm:pt>
    <dgm:pt modelId="{366C8802-4E94-4B51-B10D-E9D3A0E427D5}" type="pres">
      <dgm:prSet presAssocID="{DD3594ED-3571-406A-8CEA-99DC918EFC40}" presName="invisiNode" presStyleLbl="node1" presStyleIdx="1" presStyleCnt="4"/>
      <dgm:spPr/>
    </dgm:pt>
    <dgm:pt modelId="{DF59399A-5D83-42B8-A1DB-AB2F9E37784D}" type="pres">
      <dgm:prSet presAssocID="{DD3594ED-3571-406A-8CEA-99DC918EFC40}" presName="imagNod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7000" r="-7000"/>
          </a:stretch>
        </a:blipFill>
      </dgm:spPr>
      <dgm:t>
        <a:bodyPr/>
        <a:lstStyle/>
        <a:p>
          <a:endParaRPr lang="en-US"/>
        </a:p>
      </dgm:t>
      <dgm:extLst>
        <a:ext uri="{E40237B7-FDA0-4F09-8148-C483321AD2D9}">
          <dgm14:cNvPr xmlns:dgm14="http://schemas.microsoft.com/office/drawing/2010/diagram" id="0" name="" descr="Icon of a teacher and students." title="Graphic"/>
        </a:ext>
      </dgm:extLst>
    </dgm:pt>
    <dgm:pt modelId="{F874DDA6-1A89-450E-9135-F799F561AC3D}" type="pres">
      <dgm:prSet presAssocID="{6C55A07D-4103-457C-9418-8158CC5CAB73}" presName="sibTrans" presStyleLbl="sibTrans2D1" presStyleIdx="0" presStyleCnt="0"/>
      <dgm:spPr/>
      <dgm:t>
        <a:bodyPr/>
        <a:lstStyle/>
        <a:p>
          <a:endParaRPr lang="en-US"/>
        </a:p>
      </dgm:t>
    </dgm:pt>
    <dgm:pt modelId="{23E4CAA2-70B1-4246-917D-9C7BC36D5A98}" type="pres">
      <dgm:prSet presAssocID="{705DF569-9310-4164-8E6D-3D3877D5741E}" presName="compNode" presStyleCnt="0"/>
      <dgm:spPr/>
    </dgm:pt>
    <dgm:pt modelId="{05FC9D6B-D1B4-453A-8869-41FDC320F5FA}" type="pres">
      <dgm:prSet presAssocID="{705DF569-9310-4164-8E6D-3D3877D5741E}" presName="bkgdShape" presStyleLbl="node1" presStyleIdx="2" presStyleCnt="4" custLinFactX="3095" custLinFactNeighborX="100000"/>
      <dgm:spPr/>
      <dgm:t>
        <a:bodyPr/>
        <a:lstStyle/>
        <a:p>
          <a:endParaRPr lang="en-US"/>
        </a:p>
      </dgm:t>
    </dgm:pt>
    <dgm:pt modelId="{70B595C5-1394-466D-9AFB-45E855EFDE7D}" type="pres">
      <dgm:prSet presAssocID="{705DF569-9310-4164-8E6D-3D3877D5741E}" presName="nodeTx" presStyleLbl="node1" presStyleIdx="2" presStyleCnt="4">
        <dgm:presLayoutVars>
          <dgm:bulletEnabled val="1"/>
        </dgm:presLayoutVars>
      </dgm:prSet>
      <dgm:spPr/>
      <dgm:t>
        <a:bodyPr/>
        <a:lstStyle/>
        <a:p>
          <a:endParaRPr lang="en-US"/>
        </a:p>
      </dgm:t>
    </dgm:pt>
    <dgm:pt modelId="{FF030263-6087-4443-83B6-BD97194FB2B9}" type="pres">
      <dgm:prSet presAssocID="{705DF569-9310-4164-8E6D-3D3877D5741E}" presName="invisiNode" presStyleLbl="node1" presStyleIdx="2" presStyleCnt="4"/>
      <dgm:spPr/>
    </dgm:pt>
    <dgm:pt modelId="{DE3BDEB5-F131-4A23-85EE-138D66337DD4}" type="pres">
      <dgm:prSet presAssocID="{705DF569-9310-4164-8E6D-3D3877D5741E}" presName="imagNode" presStyleLbl="fgImgPlace1" presStyleIdx="2" presStyleCnt="4" custLinFactX="51746" custLinFactNeighborX="100000" custLinFactNeighborY="1435"/>
      <dgm:spPr>
        <a:blipFill>
          <a:blip xmlns:r="http://schemas.openxmlformats.org/officeDocument/2006/relationships" r:embed="rId3">
            <a:extLst>
              <a:ext uri="{28A0092B-C50C-407E-A947-70E740481C1C}">
                <a14:useLocalDpi xmlns:a14="http://schemas.microsoft.com/office/drawing/2010/main" val="0"/>
              </a:ext>
            </a:extLst>
          </a:blip>
          <a:srcRect/>
          <a:stretch>
            <a:fillRect l="-13000" r="-13000"/>
          </a:stretch>
        </a:blipFill>
      </dgm:spPr>
      <dgm:t>
        <a:bodyPr/>
        <a:lstStyle/>
        <a:p>
          <a:endParaRPr lang="en-US"/>
        </a:p>
      </dgm:t>
      <dgm:extLst>
        <a:ext uri="{E40237B7-FDA0-4F09-8148-C483321AD2D9}">
          <dgm14:cNvPr xmlns:dgm14="http://schemas.microsoft.com/office/drawing/2010/diagram" id="0" name="" descr="An image of a director's clapboard to explain the word Act." title="Graphic"/>
        </a:ext>
      </dgm:extLst>
    </dgm:pt>
    <dgm:pt modelId="{2AB5BD27-7EC7-4FB0-A1DF-27B1AEB07FEA}" type="pres">
      <dgm:prSet presAssocID="{155A3EC9-E8AE-4D54-8655-275FD6D87706}" presName="sibTrans" presStyleLbl="sibTrans2D1" presStyleIdx="0" presStyleCnt="0"/>
      <dgm:spPr/>
      <dgm:t>
        <a:bodyPr/>
        <a:lstStyle/>
        <a:p>
          <a:endParaRPr lang="en-US"/>
        </a:p>
      </dgm:t>
    </dgm:pt>
    <dgm:pt modelId="{2EED062C-7251-4158-B04F-5A4176E5120C}" type="pres">
      <dgm:prSet presAssocID="{58847A4C-798D-46AA-BAA4-3EB702CE4006}" presName="compNode" presStyleCnt="0"/>
      <dgm:spPr/>
    </dgm:pt>
    <dgm:pt modelId="{E151E2B8-97A3-42F6-A6DC-10F01F86034F}" type="pres">
      <dgm:prSet presAssocID="{58847A4C-798D-46AA-BAA4-3EB702CE4006}" presName="bkgdShape" presStyleLbl="node1" presStyleIdx="3" presStyleCnt="4" custLinFactX="-3765" custLinFactNeighborX="-100000"/>
      <dgm:spPr/>
      <dgm:t>
        <a:bodyPr/>
        <a:lstStyle/>
        <a:p>
          <a:endParaRPr lang="en-US"/>
        </a:p>
      </dgm:t>
    </dgm:pt>
    <dgm:pt modelId="{46A07E87-E56C-4092-A0D2-863BE80E4730}" type="pres">
      <dgm:prSet presAssocID="{58847A4C-798D-46AA-BAA4-3EB702CE4006}" presName="nodeTx" presStyleLbl="node1" presStyleIdx="3" presStyleCnt="4">
        <dgm:presLayoutVars>
          <dgm:bulletEnabled val="1"/>
        </dgm:presLayoutVars>
      </dgm:prSet>
      <dgm:spPr/>
      <dgm:t>
        <a:bodyPr/>
        <a:lstStyle/>
        <a:p>
          <a:endParaRPr lang="en-US"/>
        </a:p>
      </dgm:t>
    </dgm:pt>
    <dgm:pt modelId="{E3A1875E-BF14-4276-BA77-34E5E22B501B}" type="pres">
      <dgm:prSet presAssocID="{58847A4C-798D-46AA-BAA4-3EB702CE4006}" presName="invisiNode" presStyleLbl="node1" presStyleIdx="3" presStyleCnt="4"/>
      <dgm:spPr/>
    </dgm:pt>
    <dgm:pt modelId="{02193C18-6ECB-41AA-9837-F0E4853BA5DA}" type="pres">
      <dgm:prSet presAssocID="{58847A4C-798D-46AA-BAA4-3EB702CE4006}" presName="imagNode" presStyleLbl="fgImgPlace1" presStyleIdx="3" presStyleCnt="4" custLinFactX="-54664" custLinFactNeighborX="-100000" custLinFactNeighborY="1945"/>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t>
        <a:bodyPr/>
        <a:lstStyle/>
        <a:p>
          <a:endParaRPr lang="en-US"/>
        </a:p>
      </dgm:t>
      <dgm:extLst>
        <a:ext uri="{E40237B7-FDA0-4F09-8148-C483321AD2D9}">
          <dgm14:cNvPr xmlns:dgm14="http://schemas.microsoft.com/office/drawing/2010/diagram" id="0" name="" descr="An image of a person with their finger held up to their face as if questioning something. A question mark appears behind the person." title="Graphic"/>
        </a:ext>
      </dgm:extLst>
    </dgm:pt>
  </dgm:ptLst>
  <dgm:cxnLst>
    <dgm:cxn modelId="{1B08EF96-8B3D-474B-A29F-3720FDD01E92}" type="presOf" srcId="{6C55A07D-4103-457C-9418-8158CC5CAB73}" destId="{F874DDA6-1A89-450E-9135-F799F561AC3D}" srcOrd="0" destOrd="0" presId="urn:microsoft.com/office/officeart/2005/8/layout/hList7"/>
    <dgm:cxn modelId="{148A0BC1-5A99-4CAD-8F1C-8B12C72D3B90}" srcId="{E73D83E6-E392-44FE-B55D-9C3CCB945B8B}" destId="{58847A4C-798D-46AA-BAA4-3EB702CE4006}" srcOrd="3" destOrd="0" parTransId="{55B72A4D-9483-403F-91E0-2F3B2BA86B06}" sibTransId="{0501827E-6428-4945-972F-A6673584CBF9}"/>
    <dgm:cxn modelId="{17A6FFCF-9079-4BA8-B1C2-D67E10640370}" type="presOf" srcId="{58847A4C-798D-46AA-BAA4-3EB702CE4006}" destId="{E151E2B8-97A3-42F6-A6DC-10F01F86034F}" srcOrd="0" destOrd="0" presId="urn:microsoft.com/office/officeart/2005/8/layout/hList7"/>
    <dgm:cxn modelId="{21CE05EB-528E-4D8C-8056-E2BC9EEB28C3}" type="presOf" srcId="{F1FA787D-4FAE-446B-9C52-9FF6CD6B4235}" destId="{8D52C1A4-2B8D-4E43-989E-0CC7C1B97655}" srcOrd="1" destOrd="0" presId="urn:microsoft.com/office/officeart/2005/8/layout/hList7"/>
    <dgm:cxn modelId="{9988ABAF-5AE3-49F0-8078-07E9F97FF09C}" type="presOf" srcId="{705DF569-9310-4164-8E6D-3D3877D5741E}" destId="{05FC9D6B-D1B4-453A-8869-41FDC320F5FA}" srcOrd="0" destOrd="0" presId="urn:microsoft.com/office/officeart/2005/8/layout/hList7"/>
    <dgm:cxn modelId="{66584F21-0B9B-4D15-B6F5-BA7D272B2D08}" type="presOf" srcId="{E73D83E6-E392-44FE-B55D-9C3CCB945B8B}" destId="{93BDF962-D7FC-43D3-A01E-5F2E3C1412B4}" srcOrd="0" destOrd="0" presId="urn:microsoft.com/office/officeart/2005/8/layout/hList7"/>
    <dgm:cxn modelId="{10013824-3D87-452E-AC1E-78C5349EFDC6}" type="presOf" srcId="{705DF569-9310-4164-8E6D-3D3877D5741E}" destId="{70B595C5-1394-466D-9AFB-45E855EFDE7D}" srcOrd="1" destOrd="0" presId="urn:microsoft.com/office/officeart/2005/8/layout/hList7"/>
    <dgm:cxn modelId="{96A827EB-FBA3-4917-9040-9D9E18D9F2D3}" srcId="{E73D83E6-E392-44FE-B55D-9C3CCB945B8B}" destId="{F1FA787D-4FAE-446B-9C52-9FF6CD6B4235}" srcOrd="0" destOrd="0" parTransId="{7F4CEED7-4537-4DBE-89CD-690D805E475B}" sibTransId="{082D3E0E-2BE8-458A-B75E-0D2120F69C83}"/>
    <dgm:cxn modelId="{B21DC786-055D-49ED-A62F-F720543AC820}" type="presOf" srcId="{DD3594ED-3571-406A-8CEA-99DC918EFC40}" destId="{5098441E-DB1A-4275-981D-7888E8FD36D3}" srcOrd="1" destOrd="0" presId="urn:microsoft.com/office/officeart/2005/8/layout/hList7"/>
    <dgm:cxn modelId="{12048F0B-5B29-428A-98BF-037578014607}" srcId="{E73D83E6-E392-44FE-B55D-9C3CCB945B8B}" destId="{DD3594ED-3571-406A-8CEA-99DC918EFC40}" srcOrd="1" destOrd="0" parTransId="{B13545FD-9AC4-48F7-8061-93270E2218EC}" sibTransId="{6C55A07D-4103-457C-9418-8158CC5CAB73}"/>
    <dgm:cxn modelId="{D3709FD3-2951-4F56-807F-D926B0D2A389}" type="presOf" srcId="{082D3E0E-2BE8-458A-B75E-0D2120F69C83}" destId="{3AFFA8DD-2DFC-40E7-9686-AFD25D2A6585}" srcOrd="0" destOrd="0" presId="urn:microsoft.com/office/officeart/2005/8/layout/hList7"/>
    <dgm:cxn modelId="{ADD22F19-0BA3-46F8-A70F-DC28D7E2E864}" type="presOf" srcId="{58847A4C-798D-46AA-BAA4-3EB702CE4006}" destId="{46A07E87-E56C-4092-A0D2-863BE80E4730}" srcOrd="1" destOrd="0" presId="urn:microsoft.com/office/officeart/2005/8/layout/hList7"/>
    <dgm:cxn modelId="{E93098CD-1ACC-4433-AA49-70AFEC1C5463}" srcId="{E73D83E6-E392-44FE-B55D-9C3CCB945B8B}" destId="{705DF569-9310-4164-8E6D-3D3877D5741E}" srcOrd="2" destOrd="0" parTransId="{74859D6B-C8CD-453F-943B-71D3F7738272}" sibTransId="{155A3EC9-E8AE-4D54-8655-275FD6D87706}"/>
    <dgm:cxn modelId="{F98A871A-A40D-4D0B-9D40-A06E80AB8151}" type="presOf" srcId="{155A3EC9-E8AE-4D54-8655-275FD6D87706}" destId="{2AB5BD27-7EC7-4FB0-A1DF-27B1AEB07FEA}" srcOrd="0" destOrd="0" presId="urn:microsoft.com/office/officeart/2005/8/layout/hList7"/>
    <dgm:cxn modelId="{BFF4495A-3CE5-4647-8127-7BDBD209D78E}" type="presOf" srcId="{DD3594ED-3571-406A-8CEA-99DC918EFC40}" destId="{BA78C006-EA55-437F-AD67-1F8B411F65C8}" srcOrd="0" destOrd="0" presId="urn:microsoft.com/office/officeart/2005/8/layout/hList7"/>
    <dgm:cxn modelId="{E5C0C3A3-05C0-49C0-95F1-254874A55E18}" type="presOf" srcId="{F1FA787D-4FAE-446B-9C52-9FF6CD6B4235}" destId="{3B92E8F7-98AC-4962-8B66-E79A5EDD078A}" srcOrd="0" destOrd="0" presId="urn:microsoft.com/office/officeart/2005/8/layout/hList7"/>
    <dgm:cxn modelId="{53A639AD-7577-44CB-B3DD-C1595AEACB96}" type="presParOf" srcId="{93BDF962-D7FC-43D3-A01E-5F2E3C1412B4}" destId="{99FDF1A4-5711-498D-91C4-F5DF3380E26E}" srcOrd="0" destOrd="0" presId="urn:microsoft.com/office/officeart/2005/8/layout/hList7"/>
    <dgm:cxn modelId="{F9AD2F4F-9EF3-4109-9A98-B89B0EAFCA7B}" type="presParOf" srcId="{93BDF962-D7FC-43D3-A01E-5F2E3C1412B4}" destId="{605BF982-95F4-4FDF-9773-20403824ED9E}" srcOrd="1" destOrd="0" presId="urn:microsoft.com/office/officeart/2005/8/layout/hList7"/>
    <dgm:cxn modelId="{C1716E17-82BA-4A6E-965D-1F6A7E6DE107}" type="presParOf" srcId="{605BF982-95F4-4FDF-9773-20403824ED9E}" destId="{F20EDB7A-ADD6-48C1-A650-0EB292840EC4}" srcOrd="0" destOrd="0" presId="urn:microsoft.com/office/officeart/2005/8/layout/hList7"/>
    <dgm:cxn modelId="{5878297D-CD43-417D-BBE4-B4DE698D0B33}" type="presParOf" srcId="{F20EDB7A-ADD6-48C1-A650-0EB292840EC4}" destId="{3B92E8F7-98AC-4962-8B66-E79A5EDD078A}" srcOrd="0" destOrd="0" presId="urn:microsoft.com/office/officeart/2005/8/layout/hList7"/>
    <dgm:cxn modelId="{8BB03C11-8992-43E4-8AD7-84153640ADA9}" type="presParOf" srcId="{F20EDB7A-ADD6-48C1-A650-0EB292840EC4}" destId="{8D52C1A4-2B8D-4E43-989E-0CC7C1B97655}" srcOrd="1" destOrd="0" presId="urn:microsoft.com/office/officeart/2005/8/layout/hList7"/>
    <dgm:cxn modelId="{E930F26D-B851-4616-84BA-0D7365FF68D7}" type="presParOf" srcId="{F20EDB7A-ADD6-48C1-A650-0EB292840EC4}" destId="{9DC20452-18C0-441D-88F9-0BBEE413B391}" srcOrd="2" destOrd="0" presId="urn:microsoft.com/office/officeart/2005/8/layout/hList7"/>
    <dgm:cxn modelId="{D53BEC0F-3DC2-4EBF-A30D-3C4DD7E573BB}" type="presParOf" srcId="{F20EDB7A-ADD6-48C1-A650-0EB292840EC4}" destId="{F33AB0E5-3397-4007-B520-D4BFB02C0316}" srcOrd="3" destOrd="0" presId="urn:microsoft.com/office/officeart/2005/8/layout/hList7"/>
    <dgm:cxn modelId="{32EBB6DF-613D-4572-82FE-F032A19968CD}" type="presParOf" srcId="{605BF982-95F4-4FDF-9773-20403824ED9E}" destId="{3AFFA8DD-2DFC-40E7-9686-AFD25D2A6585}" srcOrd="1" destOrd="0" presId="urn:microsoft.com/office/officeart/2005/8/layout/hList7"/>
    <dgm:cxn modelId="{3528B35B-B4F9-4661-8185-B4DDD8DFFA43}" type="presParOf" srcId="{605BF982-95F4-4FDF-9773-20403824ED9E}" destId="{5002481F-F847-4A28-86A4-AEF1CCCA3B6A}" srcOrd="2" destOrd="0" presId="urn:microsoft.com/office/officeart/2005/8/layout/hList7"/>
    <dgm:cxn modelId="{46DC0B18-6B0B-4B08-953F-0C05CC8C3EF5}" type="presParOf" srcId="{5002481F-F847-4A28-86A4-AEF1CCCA3B6A}" destId="{BA78C006-EA55-437F-AD67-1F8B411F65C8}" srcOrd="0" destOrd="0" presId="urn:microsoft.com/office/officeart/2005/8/layout/hList7"/>
    <dgm:cxn modelId="{1532CD14-B15C-45A9-9970-D543CF839DB0}" type="presParOf" srcId="{5002481F-F847-4A28-86A4-AEF1CCCA3B6A}" destId="{5098441E-DB1A-4275-981D-7888E8FD36D3}" srcOrd="1" destOrd="0" presId="urn:microsoft.com/office/officeart/2005/8/layout/hList7"/>
    <dgm:cxn modelId="{BBFC0E8A-0467-49B2-8619-965A9DB5886B}" type="presParOf" srcId="{5002481F-F847-4A28-86A4-AEF1CCCA3B6A}" destId="{366C8802-4E94-4B51-B10D-E9D3A0E427D5}" srcOrd="2" destOrd="0" presId="urn:microsoft.com/office/officeart/2005/8/layout/hList7"/>
    <dgm:cxn modelId="{FF3DE917-D9A8-4430-93F4-B99E5EFE5D58}" type="presParOf" srcId="{5002481F-F847-4A28-86A4-AEF1CCCA3B6A}" destId="{DF59399A-5D83-42B8-A1DB-AB2F9E37784D}" srcOrd="3" destOrd="0" presId="urn:microsoft.com/office/officeart/2005/8/layout/hList7"/>
    <dgm:cxn modelId="{79A76B80-8008-4F07-9D7A-8FEC3C960950}" type="presParOf" srcId="{605BF982-95F4-4FDF-9773-20403824ED9E}" destId="{F874DDA6-1A89-450E-9135-F799F561AC3D}" srcOrd="3" destOrd="0" presId="urn:microsoft.com/office/officeart/2005/8/layout/hList7"/>
    <dgm:cxn modelId="{2E33C231-B768-4B3D-8611-957716AF4708}" type="presParOf" srcId="{605BF982-95F4-4FDF-9773-20403824ED9E}" destId="{23E4CAA2-70B1-4246-917D-9C7BC36D5A98}" srcOrd="4" destOrd="0" presId="urn:microsoft.com/office/officeart/2005/8/layout/hList7"/>
    <dgm:cxn modelId="{435C581A-84B8-41D5-B29B-3F17038A0F3F}" type="presParOf" srcId="{23E4CAA2-70B1-4246-917D-9C7BC36D5A98}" destId="{05FC9D6B-D1B4-453A-8869-41FDC320F5FA}" srcOrd="0" destOrd="0" presId="urn:microsoft.com/office/officeart/2005/8/layout/hList7"/>
    <dgm:cxn modelId="{18F3BD55-DBF4-4F79-8A0E-A07879C8392B}" type="presParOf" srcId="{23E4CAA2-70B1-4246-917D-9C7BC36D5A98}" destId="{70B595C5-1394-466D-9AFB-45E855EFDE7D}" srcOrd="1" destOrd="0" presId="urn:microsoft.com/office/officeart/2005/8/layout/hList7"/>
    <dgm:cxn modelId="{1C88B60E-E1D0-440D-A9D6-464B47A49C13}" type="presParOf" srcId="{23E4CAA2-70B1-4246-917D-9C7BC36D5A98}" destId="{FF030263-6087-4443-83B6-BD97194FB2B9}" srcOrd="2" destOrd="0" presId="urn:microsoft.com/office/officeart/2005/8/layout/hList7"/>
    <dgm:cxn modelId="{95987413-B1F9-400E-AED3-F887B929E167}" type="presParOf" srcId="{23E4CAA2-70B1-4246-917D-9C7BC36D5A98}" destId="{DE3BDEB5-F131-4A23-85EE-138D66337DD4}" srcOrd="3" destOrd="0" presId="urn:microsoft.com/office/officeart/2005/8/layout/hList7"/>
    <dgm:cxn modelId="{97DA666C-8CEF-4358-B1F2-D97987E2D95D}" type="presParOf" srcId="{605BF982-95F4-4FDF-9773-20403824ED9E}" destId="{2AB5BD27-7EC7-4FB0-A1DF-27B1AEB07FEA}" srcOrd="5" destOrd="0" presId="urn:microsoft.com/office/officeart/2005/8/layout/hList7"/>
    <dgm:cxn modelId="{B33753BE-51A7-4E26-B8BA-55BE53553394}" type="presParOf" srcId="{605BF982-95F4-4FDF-9773-20403824ED9E}" destId="{2EED062C-7251-4158-B04F-5A4176E5120C}" srcOrd="6" destOrd="0" presId="urn:microsoft.com/office/officeart/2005/8/layout/hList7"/>
    <dgm:cxn modelId="{7D2E0CC6-5889-4A56-B974-CE079BECD9E3}" type="presParOf" srcId="{2EED062C-7251-4158-B04F-5A4176E5120C}" destId="{E151E2B8-97A3-42F6-A6DC-10F01F86034F}" srcOrd="0" destOrd="0" presId="urn:microsoft.com/office/officeart/2005/8/layout/hList7"/>
    <dgm:cxn modelId="{014A3869-31D0-4EB2-BBF0-3EA9F58454F8}" type="presParOf" srcId="{2EED062C-7251-4158-B04F-5A4176E5120C}" destId="{46A07E87-E56C-4092-A0D2-863BE80E4730}" srcOrd="1" destOrd="0" presId="urn:microsoft.com/office/officeart/2005/8/layout/hList7"/>
    <dgm:cxn modelId="{D471E0AA-166F-44D0-A4D5-8F1E7F2D51AB}" type="presParOf" srcId="{2EED062C-7251-4158-B04F-5A4176E5120C}" destId="{E3A1875E-BF14-4276-BA77-34E5E22B501B}" srcOrd="2" destOrd="0" presId="urn:microsoft.com/office/officeart/2005/8/layout/hList7"/>
    <dgm:cxn modelId="{193791A2-0C4A-4104-A026-D80D453D7CA3}" type="presParOf" srcId="{2EED062C-7251-4158-B04F-5A4176E5120C}" destId="{02193C18-6ECB-41AA-9837-F0E4853BA5DA}"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D15C13-E03C-4324-9862-79B85FF44D9E}">
      <dsp:nvSpPr>
        <dsp:cNvPr id="0" name=""/>
        <dsp:cNvSpPr/>
      </dsp:nvSpPr>
      <dsp:spPr>
        <a:xfrm>
          <a:off x="1675" y="559893"/>
          <a:ext cx="1601953" cy="1610428"/>
        </a:xfrm>
        <a:prstGeom prst="ellipse">
          <a:avLst/>
        </a:prstGeom>
        <a:solidFill>
          <a:schemeClr val="tx2">
            <a:lumMod val="40000"/>
            <a:lumOff val="6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158CD121-37EC-4D44-90C3-736E529FA742}">
      <dsp:nvSpPr>
        <dsp:cNvPr id="0" name=""/>
        <dsp:cNvSpPr/>
      </dsp:nvSpPr>
      <dsp:spPr>
        <a:xfrm>
          <a:off x="804327" y="1209304"/>
          <a:ext cx="2717347" cy="5093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6200" rIns="0" bIns="76200" numCol="1" spcCol="1270" anchor="ctr" anchorCtr="0">
          <a:noAutofit/>
        </a:bodyPr>
        <a:lstStyle/>
        <a:p>
          <a:pPr lvl="0" algn="l" defTabSz="2667000" rtl="0">
            <a:lnSpc>
              <a:spcPct val="90000"/>
            </a:lnSpc>
            <a:spcBef>
              <a:spcPct val="0"/>
            </a:spcBef>
            <a:spcAft>
              <a:spcPct val="35000"/>
            </a:spcAft>
          </a:pPr>
          <a:r>
            <a:rPr lang="en-US" sz="6000" b="1" kern="1200" dirty="0" smtClean="0">
              <a:solidFill>
                <a:schemeClr val="tx2">
                  <a:lumMod val="75000"/>
                </a:schemeClr>
              </a:solidFill>
            </a:rPr>
            <a:t>SOME</a:t>
          </a:r>
          <a:endParaRPr lang="en-US" sz="6000" kern="1200" dirty="0">
            <a:solidFill>
              <a:schemeClr val="tx2">
                <a:lumMod val="75000"/>
              </a:schemeClr>
            </a:solidFill>
          </a:endParaRPr>
        </a:p>
      </dsp:txBody>
      <dsp:txXfrm>
        <a:off x="804327" y="1209304"/>
        <a:ext cx="2717347" cy="509308"/>
      </dsp:txXfrm>
    </dsp:sp>
    <dsp:sp modelId="{C502F4DB-0755-433B-A337-CC605A0CA932}">
      <dsp:nvSpPr>
        <dsp:cNvPr id="0" name=""/>
        <dsp:cNvSpPr/>
      </dsp:nvSpPr>
      <dsp:spPr>
        <a:xfrm>
          <a:off x="1" y="1781795"/>
          <a:ext cx="1581453" cy="1520509"/>
        </a:xfrm>
        <a:prstGeom prst="ellipse">
          <a:avLst/>
        </a:prstGeom>
        <a:solidFill>
          <a:schemeClr val="tx2">
            <a:lumMod val="60000"/>
            <a:lumOff val="4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CD25D77E-17EE-4208-922C-2952138C2E9D}">
      <dsp:nvSpPr>
        <dsp:cNvPr id="0" name=""/>
        <dsp:cNvSpPr/>
      </dsp:nvSpPr>
      <dsp:spPr>
        <a:xfrm>
          <a:off x="804320" y="2218721"/>
          <a:ext cx="2717347" cy="5093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6200" rIns="0" bIns="76200" numCol="1" spcCol="1270" anchor="ctr" anchorCtr="0">
          <a:noAutofit/>
        </a:bodyPr>
        <a:lstStyle/>
        <a:p>
          <a:pPr lvl="0" algn="l" defTabSz="2667000" rtl="0">
            <a:lnSpc>
              <a:spcPct val="90000"/>
            </a:lnSpc>
            <a:spcBef>
              <a:spcPct val="0"/>
            </a:spcBef>
            <a:spcAft>
              <a:spcPct val="35000"/>
            </a:spcAft>
          </a:pPr>
          <a:r>
            <a:rPr lang="en-US" sz="6000" b="1" kern="1200" dirty="0" smtClean="0">
              <a:solidFill>
                <a:schemeClr val="tx2">
                  <a:lumMod val="75000"/>
                </a:schemeClr>
              </a:solidFill>
            </a:rPr>
            <a:t>TLC</a:t>
          </a:r>
          <a:endParaRPr lang="en-US" sz="6000" kern="1200" dirty="0">
            <a:solidFill>
              <a:schemeClr val="tx2">
                <a:lumMod val="75000"/>
              </a:schemeClr>
            </a:solidFill>
          </a:endParaRPr>
        </a:p>
      </dsp:txBody>
      <dsp:txXfrm>
        <a:off x="804320" y="2218721"/>
        <a:ext cx="2717347" cy="5093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A85C06-7143-4350-A22E-E2F269B08C04}">
      <dsp:nvSpPr>
        <dsp:cNvPr id="0" name=""/>
        <dsp:cNvSpPr/>
      </dsp:nvSpPr>
      <dsp:spPr>
        <a:xfrm rot="5400000">
          <a:off x="-245950" y="248950"/>
          <a:ext cx="1639666" cy="1147766"/>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1422400" rtl="0">
            <a:lnSpc>
              <a:spcPct val="90000"/>
            </a:lnSpc>
            <a:spcBef>
              <a:spcPct val="0"/>
            </a:spcBef>
            <a:spcAft>
              <a:spcPct val="35000"/>
            </a:spcAft>
          </a:pPr>
          <a:r>
            <a:rPr lang="en-US" sz="3200" kern="1200" dirty="0" smtClean="0">
              <a:solidFill>
                <a:schemeClr val="bg1"/>
              </a:solidFill>
            </a:rPr>
            <a:t>ASK</a:t>
          </a:r>
          <a:endParaRPr lang="en-US" sz="3200" kern="1200" dirty="0">
            <a:solidFill>
              <a:schemeClr val="bg1"/>
            </a:solidFill>
          </a:endParaRPr>
        </a:p>
      </dsp:txBody>
      <dsp:txXfrm rot="-5400000">
        <a:off x="0" y="576883"/>
        <a:ext cx="1147766" cy="491900"/>
      </dsp:txXfrm>
    </dsp:sp>
    <dsp:sp modelId="{6F78DDC6-A4C7-4170-80F5-AEA249FC0F6D}">
      <dsp:nvSpPr>
        <dsp:cNvPr id="0" name=""/>
        <dsp:cNvSpPr/>
      </dsp:nvSpPr>
      <dsp:spPr>
        <a:xfrm rot="5400000">
          <a:off x="3984341" y="-2833574"/>
          <a:ext cx="1065783" cy="6738933"/>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Learner to self-assess</a:t>
          </a:r>
          <a:endParaRPr lang="en-US" sz="2200" kern="1200" dirty="0"/>
        </a:p>
      </dsp:txBody>
      <dsp:txXfrm rot="-5400000">
        <a:off x="1147767" y="55027"/>
        <a:ext cx="6686906" cy="961729"/>
      </dsp:txXfrm>
    </dsp:sp>
    <dsp:sp modelId="{1E7C2638-9986-49FD-9F1E-576DD6785AEF}">
      <dsp:nvSpPr>
        <dsp:cNvPr id="0" name=""/>
        <dsp:cNvSpPr/>
      </dsp:nvSpPr>
      <dsp:spPr>
        <a:xfrm rot="5400000">
          <a:off x="-245950" y="1695061"/>
          <a:ext cx="1639666" cy="1147766"/>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lvl="0" algn="ctr" defTabSz="1511300" rtl="0">
            <a:lnSpc>
              <a:spcPct val="90000"/>
            </a:lnSpc>
            <a:spcBef>
              <a:spcPct val="0"/>
            </a:spcBef>
            <a:spcAft>
              <a:spcPct val="35000"/>
            </a:spcAft>
          </a:pPr>
          <a:r>
            <a:rPr lang="en-US" sz="3400" kern="1200" dirty="0" smtClean="0">
              <a:solidFill>
                <a:schemeClr val="bg1"/>
              </a:solidFill>
            </a:rPr>
            <a:t>TELL</a:t>
          </a:r>
          <a:endParaRPr lang="en-US" sz="3400" kern="1200" dirty="0">
            <a:solidFill>
              <a:schemeClr val="bg1"/>
            </a:solidFill>
          </a:endParaRPr>
        </a:p>
      </dsp:txBody>
      <dsp:txXfrm rot="-5400000">
        <a:off x="0" y="2022994"/>
        <a:ext cx="1147766" cy="491900"/>
      </dsp:txXfrm>
    </dsp:sp>
    <dsp:sp modelId="{153FFC68-2B04-4ECF-BF0D-997566200430}">
      <dsp:nvSpPr>
        <dsp:cNvPr id="0" name=""/>
        <dsp:cNvSpPr/>
      </dsp:nvSpPr>
      <dsp:spPr>
        <a:xfrm rot="5400000">
          <a:off x="3984341" y="-1387463"/>
          <a:ext cx="1065783" cy="6738933"/>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rtl="0">
            <a:lnSpc>
              <a:spcPct val="90000"/>
            </a:lnSpc>
            <a:spcBef>
              <a:spcPct val="0"/>
            </a:spcBef>
            <a:spcAft>
              <a:spcPct val="15000"/>
            </a:spcAft>
            <a:buChar char="••"/>
          </a:pPr>
          <a:r>
            <a:rPr lang="en-US" sz="2200" kern="1200" baseline="0" dirty="0" smtClean="0"/>
            <a:t>Reinforce correct thinking</a:t>
          </a:r>
          <a:endParaRPr lang="en-US" sz="2200" kern="1200" dirty="0"/>
        </a:p>
        <a:p>
          <a:pPr marL="228600" lvl="1" indent="-228600" algn="l" defTabSz="977900" rtl="0">
            <a:lnSpc>
              <a:spcPct val="90000"/>
            </a:lnSpc>
            <a:spcBef>
              <a:spcPct val="0"/>
            </a:spcBef>
            <a:spcAft>
              <a:spcPct val="15000"/>
            </a:spcAft>
            <a:buChar char="••"/>
          </a:pPr>
          <a:r>
            <a:rPr lang="en-US" sz="2200" kern="1200" baseline="0" dirty="0" smtClean="0"/>
            <a:t>Comment on </a:t>
          </a:r>
          <a:r>
            <a:rPr lang="en-US" sz="2200" b="1" kern="1200" baseline="0" dirty="0" smtClean="0"/>
            <a:t>specific </a:t>
          </a:r>
          <a:r>
            <a:rPr lang="en-US" sz="2200" kern="1200" baseline="0" dirty="0" smtClean="0"/>
            <a:t>actions/behaviors amenable to change</a:t>
          </a:r>
          <a:endParaRPr lang="en-US" sz="2200" kern="1200" dirty="0"/>
        </a:p>
      </dsp:txBody>
      <dsp:txXfrm rot="-5400000">
        <a:off x="1147767" y="1501138"/>
        <a:ext cx="6686906" cy="961729"/>
      </dsp:txXfrm>
    </dsp:sp>
    <dsp:sp modelId="{E6261CE5-EB6B-4E74-9168-4B0F2220A9F2}">
      <dsp:nvSpPr>
        <dsp:cNvPr id="0" name=""/>
        <dsp:cNvSpPr/>
      </dsp:nvSpPr>
      <dsp:spPr>
        <a:xfrm rot="5400000">
          <a:off x="-245950" y="3141171"/>
          <a:ext cx="1639666" cy="1147766"/>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lvl="0" algn="ctr" defTabSz="1511300" rtl="0">
            <a:lnSpc>
              <a:spcPct val="90000"/>
            </a:lnSpc>
            <a:spcBef>
              <a:spcPct val="0"/>
            </a:spcBef>
            <a:spcAft>
              <a:spcPct val="35000"/>
            </a:spcAft>
          </a:pPr>
          <a:r>
            <a:rPr lang="en-US" sz="3400" kern="1200" baseline="0" dirty="0" smtClean="0">
              <a:solidFill>
                <a:schemeClr val="bg1"/>
              </a:solidFill>
            </a:rPr>
            <a:t>ASK</a:t>
          </a:r>
          <a:endParaRPr lang="en-US" sz="3400" kern="1200" dirty="0">
            <a:solidFill>
              <a:schemeClr val="bg1"/>
            </a:solidFill>
          </a:endParaRPr>
        </a:p>
      </dsp:txBody>
      <dsp:txXfrm rot="-5400000">
        <a:off x="0" y="3469104"/>
        <a:ext cx="1147766" cy="491900"/>
      </dsp:txXfrm>
    </dsp:sp>
    <dsp:sp modelId="{864617A3-BE2E-4FB5-84F5-E9568CE4F410}">
      <dsp:nvSpPr>
        <dsp:cNvPr id="0" name=""/>
        <dsp:cNvSpPr/>
      </dsp:nvSpPr>
      <dsp:spPr>
        <a:xfrm rot="5400000">
          <a:off x="3984341" y="58646"/>
          <a:ext cx="1065783" cy="6738933"/>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Learner to develop an action plan</a:t>
          </a:r>
          <a:endParaRPr lang="en-US" sz="2200" kern="1200" dirty="0"/>
        </a:p>
        <a:p>
          <a:pPr marL="228600" lvl="1" indent="-228600" algn="l" defTabSz="977900">
            <a:lnSpc>
              <a:spcPct val="90000"/>
            </a:lnSpc>
            <a:spcBef>
              <a:spcPct val="0"/>
            </a:spcBef>
            <a:spcAft>
              <a:spcPct val="15000"/>
            </a:spcAft>
            <a:buChar char="••"/>
          </a:pPr>
          <a:r>
            <a:rPr lang="en-US" sz="2200" kern="1200" baseline="0" dirty="0" smtClean="0"/>
            <a:t>Suggest modifications for the future</a:t>
          </a:r>
          <a:endParaRPr lang="en-US" sz="2200" kern="1200" dirty="0"/>
        </a:p>
      </dsp:txBody>
      <dsp:txXfrm rot="-5400000">
        <a:off x="1147767" y="2947248"/>
        <a:ext cx="6686906" cy="9617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92E8F7-98AC-4962-8B66-E79A5EDD078A}">
      <dsp:nvSpPr>
        <dsp:cNvPr id="0" name=""/>
        <dsp:cNvSpPr/>
      </dsp:nvSpPr>
      <dsp:spPr>
        <a:xfrm>
          <a:off x="1838" y="-1463"/>
          <a:ext cx="1927389" cy="38147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n-US" sz="3300" b="1" kern="1200" dirty="0" smtClean="0"/>
            <a:t>Ask</a:t>
          </a:r>
          <a:endParaRPr lang="en-US" sz="3300" b="1" kern="1200" dirty="0"/>
        </a:p>
      </dsp:txBody>
      <dsp:txXfrm>
        <a:off x="1838" y="1524440"/>
        <a:ext cx="1927389" cy="1525904"/>
      </dsp:txXfrm>
    </dsp:sp>
    <dsp:sp modelId="{F33AB0E5-3397-4007-B520-D4BFB02C0316}">
      <dsp:nvSpPr>
        <dsp:cNvPr id="0" name=""/>
        <dsp:cNvSpPr/>
      </dsp:nvSpPr>
      <dsp:spPr>
        <a:xfrm>
          <a:off x="330375" y="227421"/>
          <a:ext cx="1270315" cy="127031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A78C006-EA55-437F-AD67-1F8B411F65C8}">
      <dsp:nvSpPr>
        <dsp:cNvPr id="0" name=""/>
        <dsp:cNvSpPr/>
      </dsp:nvSpPr>
      <dsp:spPr>
        <a:xfrm>
          <a:off x="1987049" y="-1463"/>
          <a:ext cx="1927389" cy="38147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n-US" sz="3300" b="1" kern="1200" dirty="0" smtClean="0"/>
            <a:t>Tell/</a:t>
          </a:r>
        </a:p>
        <a:p>
          <a:pPr lvl="0" algn="ctr" defTabSz="1466850">
            <a:lnSpc>
              <a:spcPct val="90000"/>
            </a:lnSpc>
            <a:spcBef>
              <a:spcPct val="0"/>
            </a:spcBef>
            <a:spcAft>
              <a:spcPct val="35000"/>
            </a:spcAft>
          </a:pPr>
          <a:r>
            <a:rPr lang="en-US" sz="3300" b="1" kern="1200" dirty="0" smtClean="0"/>
            <a:t>Teach</a:t>
          </a:r>
          <a:endParaRPr lang="en-US" sz="3300" b="1" kern="1200" dirty="0"/>
        </a:p>
      </dsp:txBody>
      <dsp:txXfrm>
        <a:off x="1987049" y="1524440"/>
        <a:ext cx="1927389" cy="1525904"/>
      </dsp:txXfrm>
    </dsp:sp>
    <dsp:sp modelId="{DF59399A-5D83-42B8-A1DB-AB2F9E37784D}">
      <dsp:nvSpPr>
        <dsp:cNvPr id="0" name=""/>
        <dsp:cNvSpPr/>
      </dsp:nvSpPr>
      <dsp:spPr>
        <a:xfrm>
          <a:off x="2315586" y="227421"/>
          <a:ext cx="1270315" cy="127031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7000" r="-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FC9D6B-D1B4-453A-8869-41FDC320F5FA}">
      <dsp:nvSpPr>
        <dsp:cNvPr id="0" name=""/>
        <dsp:cNvSpPr/>
      </dsp:nvSpPr>
      <dsp:spPr>
        <a:xfrm>
          <a:off x="5959302" y="-1463"/>
          <a:ext cx="1927389" cy="38147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n-US" sz="3300" b="1" kern="1200" dirty="0" smtClean="0"/>
            <a:t>Act</a:t>
          </a:r>
          <a:endParaRPr lang="en-US" sz="3300" b="1" kern="1200" dirty="0"/>
        </a:p>
      </dsp:txBody>
      <dsp:txXfrm>
        <a:off x="5959302" y="1524440"/>
        <a:ext cx="1927389" cy="1525904"/>
      </dsp:txXfrm>
    </dsp:sp>
    <dsp:sp modelId="{DE3BDEB5-F131-4A23-85EE-138D66337DD4}">
      <dsp:nvSpPr>
        <dsp:cNvPr id="0" name=""/>
        <dsp:cNvSpPr/>
      </dsp:nvSpPr>
      <dsp:spPr>
        <a:xfrm>
          <a:off x="6228450" y="245650"/>
          <a:ext cx="1270315" cy="127031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3000" r="-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151E2B8-97A3-42F6-A6DC-10F01F86034F}">
      <dsp:nvSpPr>
        <dsp:cNvPr id="0" name=""/>
        <dsp:cNvSpPr/>
      </dsp:nvSpPr>
      <dsp:spPr>
        <a:xfrm>
          <a:off x="3957516" y="-1463"/>
          <a:ext cx="1927389" cy="38147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n-US" sz="3300" b="1" kern="1200" dirty="0" smtClean="0"/>
            <a:t>Ask</a:t>
          </a:r>
          <a:endParaRPr lang="en-US" sz="3300" b="1" kern="1200" dirty="0"/>
        </a:p>
      </dsp:txBody>
      <dsp:txXfrm>
        <a:off x="3957516" y="1524440"/>
        <a:ext cx="1927389" cy="1525904"/>
      </dsp:txXfrm>
    </dsp:sp>
    <dsp:sp modelId="{02193C18-6ECB-41AA-9837-F0E4853BA5DA}">
      <dsp:nvSpPr>
        <dsp:cNvPr id="0" name=""/>
        <dsp:cNvSpPr/>
      </dsp:nvSpPr>
      <dsp:spPr>
        <a:xfrm>
          <a:off x="4321287" y="252129"/>
          <a:ext cx="1270315" cy="1270315"/>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FDF1A4-5711-498D-91C4-F5DF3380E26E}">
      <dsp:nvSpPr>
        <dsp:cNvPr id="0" name=""/>
        <dsp:cNvSpPr/>
      </dsp:nvSpPr>
      <dsp:spPr>
        <a:xfrm>
          <a:off x="315467" y="2856679"/>
          <a:ext cx="7255764" cy="959546"/>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31D33A1-6D17-2C4C-B4C2-C83DB37352CC}" type="datetimeFigureOut">
              <a:rPr lang="en-US" smtClean="0">
                <a:latin typeface="Arial" charset="0"/>
              </a:rPr>
              <a:t>6/7/2019</a:t>
            </a:fld>
            <a:endParaRPr lang="en-US" dirty="0">
              <a:latin typeface="Arial" charset="0"/>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EB59171E-5108-1245-8B63-E8B205C9AF87}"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967542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Arial" charset="0"/>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Arial" charset="0"/>
              </a:defRPr>
            </a:lvl1pPr>
          </a:lstStyle>
          <a:p>
            <a:fld id="{5B96CA4F-2197-CC40-B4FC-798A937A9DC6}" type="datetimeFigureOut">
              <a:rPr lang="en-US" smtClean="0"/>
              <a:pPr/>
              <a:t>6/7/2019</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Arial" charset="0"/>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Arial" charset="0"/>
              </a:defRPr>
            </a:lvl1pPr>
          </a:lstStyle>
          <a:p>
            <a:fld id="{02322656-8894-1544-92AA-01B3CF5E6182}" type="slidenum">
              <a:rPr lang="en-US" smtClean="0"/>
              <a:pPr/>
              <a:t>‹#›</a:t>
            </a:fld>
            <a:endParaRPr lang="en-US" dirty="0"/>
          </a:p>
        </p:txBody>
      </p:sp>
    </p:spTree>
    <p:extLst>
      <p:ext uri="{BB962C8B-B14F-4D97-AF65-F5344CB8AC3E}">
        <p14:creationId xmlns:p14="http://schemas.microsoft.com/office/powerpoint/2010/main" val="702750498"/>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charset="0"/>
        <a:ea typeface="+mn-ea"/>
        <a:cs typeface="+mn-cs"/>
      </a:defRPr>
    </a:lvl1pPr>
    <a:lvl2pPr marL="609585" algn="l" defTabSz="1219170" rtl="0" eaLnBrk="1" latinLnBrk="0" hangingPunct="1">
      <a:defRPr sz="1600" kern="1200">
        <a:solidFill>
          <a:schemeClr val="tx1"/>
        </a:solidFill>
        <a:latin typeface="Arial" charset="0"/>
        <a:ea typeface="+mn-ea"/>
        <a:cs typeface="+mn-cs"/>
      </a:defRPr>
    </a:lvl2pPr>
    <a:lvl3pPr marL="1219170" algn="l" defTabSz="1219170" rtl="0" eaLnBrk="1" latinLnBrk="0" hangingPunct="1">
      <a:defRPr sz="1600" kern="1200">
        <a:solidFill>
          <a:schemeClr val="tx1"/>
        </a:solidFill>
        <a:latin typeface="Arial" charset="0"/>
        <a:ea typeface="+mn-ea"/>
        <a:cs typeface="+mn-cs"/>
      </a:defRPr>
    </a:lvl3pPr>
    <a:lvl4pPr marL="1828754" algn="l" defTabSz="1219170" rtl="0" eaLnBrk="1" latinLnBrk="0" hangingPunct="1">
      <a:defRPr sz="1600" kern="1200">
        <a:solidFill>
          <a:schemeClr val="tx1"/>
        </a:solidFill>
        <a:latin typeface="Arial" charset="0"/>
        <a:ea typeface="+mn-ea"/>
        <a:cs typeface="+mn-cs"/>
      </a:defRPr>
    </a:lvl4pPr>
    <a:lvl5pPr marL="2438339" algn="l" defTabSz="1219170" rtl="0" eaLnBrk="1" latinLnBrk="0" hangingPunct="1">
      <a:defRPr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ps.columbia.edu/"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www.ncbi.nlm.nih.gov/pubmed/?term=Katz%20JT%5bAuthor%5d&amp;cauthor=true&amp;cauthor_uid=28001442" TargetMode="External"/><Relationship Id="rId3" Type="http://schemas.openxmlformats.org/officeDocument/2006/relationships/hyperlink" Target="https://www.ncbi.nlm.nih.gov/pubmed/28001442" TargetMode="External"/><Relationship Id="rId7" Type="http://schemas.openxmlformats.org/officeDocument/2006/relationships/hyperlink" Target="https://www.ncbi.nlm.nih.gov/pubmed/?term=Mann%20K%5bAuthor%5d&amp;cauthor=true&amp;cauthor_uid=28001442"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www.ncbi.nlm.nih.gov/pubmed/?term=K%C3%B6nings%20K%5bAuthor%5d&amp;cauthor=true&amp;cauthor_uid=28001442" TargetMode="External"/><Relationship Id="rId5" Type="http://schemas.openxmlformats.org/officeDocument/2006/relationships/hyperlink" Target="https://www.ncbi.nlm.nih.gov/pubmed/?term=Post%20SE%5bAuthor%5d&amp;cauthor=true&amp;cauthor_uid=28001442" TargetMode="External"/><Relationship Id="rId4" Type="http://schemas.openxmlformats.org/officeDocument/2006/relationships/hyperlink" Target="https://www.ncbi.nlm.nih.gov/pubmed/?term=Ramani%20S%5bAuthor%5d&amp;cauthor=true&amp;cauthor_uid=28001442" TargetMode="External"/><Relationship Id="rId9" Type="http://schemas.openxmlformats.org/officeDocument/2006/relationships/hyperlink" Target="https://www.ncbi.nlm.nih.gov/pubmed/?term=van%20der%20Vleuten%20C%5bAuthor%5d&amp;cauthor=true&amp;cauthor_uid=28001442"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1</a:t>
            </a:fld>
            <a:endParaRPr lang="en-US" dirty="0"/>
          </a:p>
        </p:txBody>
      </p:sp>
    </p:spTree>
    <p:extLst>
      <p:ext uri="{BB962C8B-B14F-4D97-AF65-F5344CB8AC3E}">
        <p14:creationId xmlns:p14="http://schemas.microsoft.com/office/powerpoint/2010/main" val="1656339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 brief – Feedforward is positive suggestions for the future</a:t>
            </a:r>
          </a:p>
          <a:p>
            <a:endParaRPr lang="en-US" sz="1200" dirty="0"/>
          </a:p>
          <a:p>
            <a:r>
              <a:rPr lang="en-US" sz="1200" dirty="0"/>
              <a:t>Feeding forward puts an emphasis on what to do next and on how to get better. It offers suggestions on what to do next time. The emphasis is on strategies, behaviors and processes and not just on past outcome or current level. Whereas with feedback, the teacher does most of the work. With feeding forward, you get the students to think about what they need to do. You get them focused on moving forward.</a:t>
            </a:r>
          </a:p>
        </p:txBody>
      </p:sp>
      <p:sp>
        <p:nvSpPr>
          <p:cNvPr id="4" name="Slide Number Placeholder 3"/>
          <p:cNvSpPr>
            <a:spLocks noGrp="1"/>
          </p:cNvSpPr>
          <p:nvPr>
            <p:ph type="sldNum" sz="quarter" idx="10"/>
          </p:nvPr>
        </p:nvSpPr>
        <p:spPr/>
        <p:txBody>
          <a:bodyPr/>
          <a:lstStyle/>
          <a:p>
            <a:fld id="{02322656-8894-1544-92AA-01B3CF5E6182}" type="slidenum">
              <a:rPr lang="en-US" smtClean="0"/>
              <a:pPr/>
              <a:t>12</a:t>
            </a:fld>
            <a:endParaRPr lang="en-US" dirty="0"/>
          </a:p>
        </p:txBody>
      </p:sp>
    </p:spTree>
    <p:extLst>
      <p:ext uri="{BB962C8B-B14F-4D97-AF65-F5344CB8AC3E}">
        <p14:creationId xmlns:p14="http://schemas.microsoft.com/office/powerpoint/2010/main" val="1972410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an animated slide, consider asking – What are important components to consider when giving feedback?</a:t>
            </a:r>
            <a:r>
              <a:rPr lang="en-US" baseline="0" dirty="0"/>
              <a:t> </a:t>
            </a:r>
            <a:r>
              <a:rPr lang="en-US" baseline="0" dirty="0" smtClean="0"/>
              <a:t> Then, reveal list.</a:t>
            </a:r>
          </a:p>
        </p:txBody>
      </p:sp>
      <p:sp>
        <p:nvSpPr>
          <p:cNvPr id="4" name="Slide Number Placeholder 3"/>
          <p:cNvSpPr>
            <a:spLocks noGrp="1"/>
          </p:cNvSpPr>
          <p:nvPr>
            <p:ph type="sldNum" sz="quarter" idx="10"/>
          </p:nvPr>
        </p:nvSpPr>
        <p:spPr/>
        <p:txBody>
          <a:bodyPr/>
          <a:lstStyle/>
          <a:p>
            <a:fld id="{02322656-8894-1544-92AA-01B3CF5E6182}" type="slidenum">
              <a:rPr lang="en-US" smtClean="0"/>
              <a:pPr/>
              <a:t>13</a:t>
            </a:fld>
            <a:endParaRPr lang="en-US" dirty="0"/>
          </a:p>
        </p:txBody>
      </p:sp>
    </p:spTree>
    <p:extLst>
      <p:ext uri="{BB962C8B-B14F-4D97-AF65-F5344CB8AC3E}">
        <p14:creationId xmlns:p14="http://schemas.microsoft.com/office/powerpoint/2010/main" val="1324790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Mnemonic</a:t>
            </a:r>
            <a:r>
              <a:rPr lang="en-US" baseline="0" dirty="0" smtClean="0"/>
              <a:t> to share for important components to consider when giving feedback</a:t>
            </a:r>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14</a:t>
            </a:fld>
            <a:endParaRPr lang="en-US" dirty="0"/>
          </a:p>
        </p:txBody>
      </p:sp>
    </p:spTree>
    <p:extLst>
      <p:ext uri="{BB962C8B-B14F-4D97-AF65-F5344CB8AC3E}">
        <p14:creationId xmlns:p14="http://schemas.microsoft.com/office/powerpoint/2010/main" val="2083258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Learner-centered model for giving feedback</a:t>
            </a:r>
          </a:p>
          <a:p>
            <a:r>
              <a:rPr lang="en-US" dirty="0" smtClean="0"/>
              <a:t>Active/interactive</a:t>
            </a:r>
            <a:r>
              <a:rPr lang="en-US" baseline="0" dirty="0" smtClean="0"/>
              <a:t> discussion, includes learner’s perspective</a:t>
            </a:r>
          </a:p>
          <a:p>
            <a:r>
              <a:rPr lang="en-US" baseline="0" dirty="0" smtClean="0"/>
              <a:t>Reflection may make it easier to separate the behavior from the person</a:t>
            </a:r>
          </a:p>
          <a:p>
            <a:r>
              <a:rPr lang="en-US" baseline="0" dirty="0" smtClean="0"/>
              <a:t>Avoids assumptions or judgement</a:t>
            </a:r>
          </a:p>
          <a:p>
            <a:endParaRPr lang="en-US" baseline="0" dirty="0" smtClean="0"/>
          </a:p>
          <a:p>
            <a:r>
              <a:rPr lang="en-US" baseline="0" dirty="0" smtClean="0"/>
              <a:t>If this is corrective feedback (i.e. inappropriate behavior, performance violation)…a few considerations:</a:t>
            </a:r>
          </a:p>
          <a:p>
            <a:pPr marL="349415" indent="-349415">
              <a:buAutoNum type="arabicPeriod"/>
            </a:pPr>
            <a:r>
              <a:rPr lang="en-US" baseline="0" dirty="0" smtClean="0"/>
              <a:t>Think it through first, manage your emotions and anticipate the learner’s reaction</a:t>
            </a:r>
          </a:p>
          <a:p>
            <a:pPr marL="349415" indent="-349415">
              <a:buAutoNum type="arabicPeriod"/>
            </a:pPr>
            <a:r>
              <a:rPr lang="en-US" baseline="0" dirty="0" smtClean="0"/>
              <a:t>Allow the learner to tell his/her side of the story</a:t>
            </a:r>
          </a:p>
          <a:p>
            <a:pPr marL="349415" indent="-349415">
              <a:buAutoNum type="arabicPeriod"/>
            </a:pPr>
            <a:r>
              <a:rPr lang="en-US" baseline="0" dirty="0" smtClean="0"/>
              <a:t>Devise an improvement plan</a:t>
            </a:r>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15</a:t>
            </a:fld>
            <a:endParaRPr lang="en-US" dirty="0"/>
          </a:p>
        </p:txBody>
      </p:sp>
    </p:spTree>
    <p:extLst>
      <p:ext uri="{BB962C8B-B14F-4D97-AF65-F5344CB8AC3E}">
        <p14:creationId xmlns:p14="http://schemas.microsoft.com/office/powerpoint/2010/main" val="3410876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Includes Teach and Act</a:t>
            </a:r>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16</a:t>
            </a:fld>
            <a:endParaRPr lang="en-US" dirty="0"/>
          </a:p>
        </p:txBody>
      </p:sp>
    </p:spTree>
    <p:extLst>
      <p:ext uri="{BB962C8B-B14F-4D97-AF65-F5344CB8AC3E}">
        <p14:creationId xmlns:p14="http://schemas.microsoft.com/office/powerpoint/2010/main" val="4239108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u="none" strike="noStrike" kern="1200" dirty="0" smtClean="0">
                <a:solidFill>
                  <a:schemeClr val="tx1"/>
                </a:solidFill>
                <a:effectLst/>
                <a:latin typeface="Arial" charset="0"/>
                <a:ea typeface="+mn-ea"/>
                <a:cs typeface="+mn-cs"/>
                <a:hlinkClick r:id="rId3"/>
              </a:rPr>
              <a:t>Columbia College of Physicians &amp; Surgeons</a:t>
            </a:r>
            <a:r>
              <a:rPr lang="en-US" sz="1600" b="0" i="0" kern="1200" dirty="0" smtClean="0">
                <a:solidFill>
                  <a:schemeClr val="tx1"/>
                </a:solidFill>
                <a:effectLst/>
                <a:latin typeface="Arial" charset="0"/>
                <a:ea typeface="+mn-ea"/>
                <a:cs typeface="+mn-cs"/>
              </a:rPr>
              <a:t> Residents as Teachers website</a:t>
            </a:r>
          </a:p>
          <a:p>
            <a:endParaRPr lang="en-US" dirty="0" smtClean="0"/>
          </a:p>
          <a:p>
            <a:r>
              <a:rPr lang="en-US" dirty="0" smtClean="0"/>
              <a:t>http://resteach.ccnmtl.columbia.edu/mod03/</a:t>
            </a:r>
          </a:p>
          <a:p>
            <a:endParaRPr lang="en-US" dirty="0" smtClean="0"/>
          </a:p>
          <a:p>
            <a:r>
              <a:rPr lang="en-US" dirty="0" smtClean="0"/>
              <a:t>Scroll down page to Videos:</a:t>
            </a:r>
          </a:p>
          <a:p>
            <a:r>
              <a:rPr lang="en-US" dirty="0" smtClean="0"/>
              <a:t>Play </a:t>
            </a:r>
            <a:r>
              <a:rPr lang="en-US" dirty="0" err="1" smtClean="0"/>
              <a:t>Microskill</a:t>
            </a:r>
            <a:r>
              <a:rPr lang="en-US" dirty="0" smtClean="0"/>
              <a:t> 4&amp;5 bad &amp; good– giving feedback-</a:t>
            </a:r>
            <a:r>
              <a:rPr lang="en-US" baseline="0" dirty="0" smtClean="0"/>
              <a:t> show both video examples (link for the bad example only works under “apple” video column)</a:t>
            </a:r>
          </a:p>
          <a:p>
            <a:endParaRPr lang="en-US" baseline="0" dirty="0" smtClean="0"/>
          </a:p>
          <a:p>
            <a:r>
              <a:rPr lang="en-US" baseline="0" dirty="0" smtClean="0"/>
              <a:t>Play bad video first, then good video.  After each video, have participants pair/share and then debrief as large group what was observed, what worked/what did not work.</a:t>
            </a:r>
            <a:endParaRPr lang="en-US" dirty="0"/>
          </a:p>
        </p:txBody>
      </p:sp>
      <p:sp>
        <p:nvSpPr>
          <p:cNvPr id="4" name="Slide Number Placehold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02322656-8894-1544-92AA-01B3CF5E6182}"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338328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42334">
              <a:defRPr/>
            </a:pPr>
            <a:r>
              <a:rPr lang="en-US" b="1" dirty="0"/>
              <a:t>Materials</a:t>
            </a:r>
            <a:r>
              <a:rPr lang="en-US" dirty="0" smtClean="0"/>
              <a:t>:</a:t>
            </a:r>
          </a:p>
          <a:p>
            <a:pPr defTabSz="1242334">
              <a:defRPr/>
            </a:pPr>
            <a:endParaRPr lang="en-US" dirty="0" smtClean="0"/>
          </a:p>
          <a:p>
            <a:pPr defTabSz="1242334">
              <a:defRPr/>
            </a:pPr>
            <a:r>
              <a:rPr lang="en-US" dirty="0" smtClean="0"/>
              <a:t>Use</a:t>
            </a:r>
            <a:r>
              <a:rPr lang="en-US" baseline="0" dirty="0" smtClean="0"/>
              <a:t> handout on Feedback Scenarios for role play activity.</a:t>
            </a:r>
            <a:endParaRPr lang="en-US" dirty="0" smtClean="0"/>
          </a:p>
          <a:p>
            <a:r>
              <a:rPr lang="en-US" dirty="0" smtClean="0"/>
              <a:t>Break</a:t>
            </a:r>
            <a:r>
              <a:rPr lang="en-US" baseline="0" dirty="0" smtClean="0"/>
              <a:t> into groups of 2-3 – assign a learner, teacher, +/- observer.</a:t>
            </a:r>
          </a:p>
          <a:p>
            <a:endParaRPr lang="en-US" baseline="0" dirty="0" smtClean="0"/>
          </a:p>
          <a:p>
            <a:r>
              <a:rPr lang="en-US" baseline="0" dirty="0" smtClean="0"/>
              <a:t>Practice giving feedback using Ask-Tell-Ask model.</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22</a:t>
            </a:fld>
            <a:endParaRPr lang="en-US" dirty="0"/>
          </a:p>
        </p:txBody>
      </p:sp>
    </p:spTree>
    <p:extLst>
      <p:ext uri="{BB962C8B-B14F-4D97-AF65-F5344CB8AC3E}">
        <p14:creationId xmlns:p14="http://schemas.microsoft.com/office/powerpoint/2010/main" val="1288510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3</a:t>
            </a:fld>
            <a:endParaRPr lang="en-US" dirty="0"/>
          </a:p>
        </p:txBody>
      </p:sp>
    </p:spTree>
    <p:extLst>
      <p:ext uri="{BB962C8B-B14F-4D97-AF65-F5344CB8AC3E}">
        <p14:creationId xmlns:p14="http://schemas.microsoft.com/office/powerpoint/2010/main" val="3503002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this slide to</a:t>
            </a:r>
            <a:r>
              <a:rPr lang="en-US" baseline="0" dirty="0" smtClean="0"/>
              <a:t> provide direction for the session – we are all busy, there are many other things competing for our time.</a:t>
            </a:r>
          </a:p>
          <a:p>
            <a:r>
              <a:rPr lang="en-US" baseline="0" dirty="0" smtClean="0"/>
              <a:t>Feedback takes time, yet, it is a critical component of learner growth and development.  </a:t>
            </a:r>
          </a:p>
          <a:p>
            <a:r>
              <a:rPr lang="en-US" baseline="0" dirty="0" smtClean="0"/>
              <a:t>Thus, we have to make the time to give feedback.</a:t>
            </a:r>
          </a:p>
          <a:p>
            <a:r>
              <a:rPr lang="en-US" baseline="0" dirty="0" smtClean="0"/>
              <a:t>Plus, the more we give feedback, the better we get at it and the easier it becomes to incorporate into our relationship with learners.</a:t>
            </a:r>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5</a:t>
            </a:fld>
            <a:endParaRPr lang="en-US" dirty="0"/>
          </a:p>
        </p:txBody>
      </p:sp>
    </p:spTree>
    <p:extLst>
      <p:ext uri="{BB962C8B-B14F-4D97-AF65-F5344CB8AC3E}">
        <p14:creationId xmlns:p14="http://schemas.microsoft.com/office/powerpoint/2010/main" val="3605695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Instructions for</a:t>
            </a:r>
            <a:r>
              <a:rPr lang="en-US" baseline="0" dirty="0" smtClean="0"/>
              <a:t> activity on subsequent slide</a:t>
            </a:r>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6</a:t>
            </a:fld>
            <a:endParaRPr lang="en-US" dirty="0"/>
          </a:p>
        </p:txBody>
      </p:sp>
    </p:spTree>
    <p:extLst>
      <p:ext uri="{BB962C8B-B14F-4D97-AF65-F5344CB8AC3E}">
        <p14:creationId xmlns:p14="http://schemas.microsoft.com/office/powerpoint/2010/main" val="1027363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Materials</a:t>
            </a:r>
            <a:r>
              <a:rPr lang="en-US" dirty="0"/>
              <a:t>: 3x5 index cards (one for each participant) </a:t>
            </a:r>
          </a:p>
          <a:p>
            <a:r>
              <a:rPr lang="en-US" dirty="0"/>
              <a:t>1. Make sure every participant has a 3x5 index card. </a:t>
            </a:r>
          </a:p>
          <a:p>
            <a:r>
              <a:rPr lang="en-US" dirty="0"/>
              <a:t>2. On the blank side of the card, direct the participants to divide the card into 3 sections using a pen or pencil.</a:t>
            </a:r>
          </a:p>
          <a:p>
            <a:r>
              <a:rPr lang="en-US" dirty="0"/>
              <a:t>3. In the top section, direct each participant to answer the question, “What’s the main reason you do not give feedback more often?” Give them about 30 seconds – 1 minute. </a:t>
            </a:r>
          </a:p>
          <a:p>
            <a:r>
              <a:rPr lang="en-US" dirty="0"/>
              <a:t>4. In the middle section, direct each participant to answer the question, “How do you react when you receive feedback?” Give them about 30 seconds – 1 minute. </a:t>
            </a:r>
          </a:p>
          <a:p>
            <a:r>
              <a:rPr lang="en-US" dirty="0"/>
              <a:t>5. In the bottom section, direct each participant to answer the question, “What’s the main reason you do not solicit feedback more often?” Give them about 30 seconds – 1 minute. </a:t>
            </a:r>
          </a:p>
          <a:p>
            <a:r>
              <a:rPr lang="en-US" dirty="0"/>
              <a:t>6. After everyone has completed their card, have them exchange cards with someone in the group. If the group doesn’t know each other, have them also introduce themselves and identify what their role/job/specialty is. </a:t>
            </a:r>
          </a:p>
          <a:p>
            <a:r>
              <a:rPr lang="en-US" dirty="0"/>
              <a:t>7. After everyone has exchanged cards, have them exchange cards a second time with someone else but make sure they do not get their original card back. Again, make introductions if applicable. </a:t>
            </a:r>
          </a:p>
          <a:p>
            <a:r>
              <a:rPr lang="en-US" dirty="0"/>
              <a:t>8. Tell the participants that they should have a card with no emotional or personal attachment, so that it will be easy for them to read what’s on the card. Restate each question (see #3, 4 &amp; 5 above) and have participants read the responses. For example, after you read the first question, have several people read what’s on their card. See if others have the same response. Ask for any different responses. From my workshops, the number one response is ‘time related’ (no time, too busy, etc.). The number two response is ‘reaction of the receiver’ (don’t know how they will take it, afraid of response, etc.). </a:t>
            </a:r>
          </a:p>
          <a:p>
            <a:r>
              <a:rPr lang="en-US" dirty="0"/>
              <a:t>9. For the responses to the second question (how do you react…), try to see if the participants are more positive or negative in their responses. Some groups see it as useful, helpful, consider it and use it. Other groups see it as scary, afraid, don’t want to know or not helpful. </a:t>
            </a:r>
          </a:p>
          <a:p>
            <a:r>
              <a:rPr lang="en-US" dirty="0"/>
              <a:t>10. For the third question (soliciting…), the number one response from my workshops was time related. The number two response was worried about what they will hear. </a:t>
            </a:r>
          </a:p>
          <a:p>
            <a:r>
              <a:rPr lang="en-US" dirty="0"/>
              <a:t>11. Use the responses to generate brief discussions about any response or reaction. </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57066" indent="-291179" eaLnBrk="0" hangingPunct="0">
              <a:defRPr>
                <a:solidFill>
                  <a:schemeClr val="tx1"/>
                </a:solidFill>
                <a:latin typeface="Arial" panose="020B0604020202020204" pitchFamily="34" charset="0"/>
                <a:cs typeface="Arial" panose="020B0604020202020204" pitchFamily="34" charset="0"/>
              </a:defRPr>
            </a:lvl2pPr>
            <a:lvl3pPr marL="1164717" indent="-232943" eaLnBrk="0" hangingPunct="0">
              <a:defRPr>
                <a:solidFill>
                  <a:schemeClr val="tx1"/>
                </a:solidFill>
                <a:latin typeface="Arial" panose="020B0604020202020204" pitchFamily="34" charset="0"/>
                <a:cs typeface="Arial" panose="020B0604020202020204" pitchFamily="34" charset="0"/>
              </a:defRPr>
            </a:lvl3pPr>
            <a:lvl4pPr marL="1630604" indent="-232943" eaLnBrk="0" hangingPunct="0">
              <a:defRPr>
                <a:solidFill>
                  <a:schemeClr val="tx1"/>
                </a:solidFill>
                <a:latin typeface="Arial" panose="020B0604020202020204" pitchFamily="34" charset="0"/>
                <a:cs typeface="Arial" panose="020B0604020202020204" pitchFamily="34" charset="0"/>
              </a:defRPr>
            </a:lvl4pPr>
            <a:lvl5pPr marL="2096491" indent="-232943" eaLnBrk="0" hangingPunct="0">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CE69F6A-B038-4B48-A8B2-23A7CF64597D}" type="slidenum">
              <a:rPr lang="en-US" altLang="en-US"/>
              <a:pPr eaLnBrk="1" hangingPunct="1"/>
              <a:t>7</a:t>
            </a:fld>
            <a:endParaRPr lang="en-US" altLang="en-US"/>
          </a:p>
        </p:txBody>
      </p:sp>
    </p:spTree>
    <p:extLst>
      <p:ext uri="{BB962C8B-B14F-4D97-AF65-F5344CB8AC3E}">
        <p14:creationId xmlns:p14="http://schemas.microsoft.com/office/powerpoint/2010/main" val="3083560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600" b="0" i="0" kern="1200" baseline="0" dirty="0" smtClean="0">
                <a:solidFill>
                  <a:schemeClr val="tx1"/>
                </a:solidFill>
                <a:effectLst/>
                <a:latin typeface="Arial" charset="0"/>
                <a:ea typeface="+mn-ea"/>
                <a:cs typeface="+mn-cs"/>
              </a:rPr>
              <a:t>Use this slide and the reference below to discuss the importance of creating a supportive learning environment that encourages ongoing collaborative feedback.</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600" b="0" i="0" u="none" kern="1200" dirty="0" smtClean="0">
              <a:solidFill>
                <a:schemeClr val="tx1"/>
              </a:solidFill>
              <a:effectLst/>
              <a:latin typeface="Arial" charset="0"/>
              <a:ea typeface="+mn-ea"/>
              <a:cs typeface="+mn-cs"/>
              <a:hlinkClick r:id="rId3" tooltip="Teaching and learning in medicine."/>
            </a:endParaRPr>
          </a:p>
          <a:p>
            <a:r>
              <a:rPr lang="en-US" sz="1600" b="0" i="0" u="sng" kern="1200" dirty="0" smtClean="0">
                <a:solidFill>
                  <a:schemeClr val="tx1"/>
                </a:solidFill>
                <a:effectLst/>
                <a:latin typeface="Arial" charset="0"/>
                <a:ea typeface="+mn-ea"/>
                <a:cs typeface="+mn-cs"/>
                <a:hlinkClick r:id="rId3" tooltip="Teaching and learning in medicine."/>
              </a:rPr>
              <a:t>Teach Learn Med.</a:t>
            </a:r>
            <a:r>
              <a:rPr lang="en-US" sz="1600" b="0" i="0" kern="1200" dirty="0" smtClean="0">
                <a:solidFill>
                  <a:schemeClr val="tx1"/>
                </a:solidFill>
                <a:effectLst/>
                <a:latin typeface="Arial" charset="0"/>
                <a:ea typeface="+mn-ea"/>
                <a:cs typeface="+mn-cs"/>
              </a:rPr>
              <a:t> 2017 Apr-Jun;29(2):153-161. </a:t>
            </a:r>
            <a:r>
              <a:rPr lang="en-US" sz="1600" b="0" i="0" kern="1200" dirty="0" err="1" smtClean="0">
                <a:solidFill>
                  <a:schemeClr val="tx1"/>
                </a:solidFill>
                <a:effectLst/>
                <a:latin typeface="Arial" charset="0"/>
                <a:ea typeface="+mn-ea"/>
                <a:cs typeface="+mn-cs"/>
              </a:rPr>
              <a:t>doi</a:t>
            </a:r>
            <a:r>
              <a:rPr lang="en-US" sz="1600" b="0" i="0" kern="1200" dirty="0" smtClean="0">
                <a:solidFill>
                  <a:schemeClr val="tx1"/>
                </a:solidFill>
                <a:effectLst/>
                <a:latin typeface="Arial" charset="0"/>
                <a:ea typeface="+mn-ea"/>
                <a:cs typeface="+mn-cs"/>
              </a:rPr>
              <a:t>: 10.1080/10401334.2016.1244014. </a:t>
            </a:r>
            <a:r>
              <a:rPr lang="en-US" sz="1600" b="0" i="0" kern="1200" dirty="0" err="1" smtClean="0">
                <a:solidFill>
                  <a:schemeClr val="tx1"/>
                </a:solidFill>
                <a:effectLst/>
                <a:latin typeface="Arial" charset="0"/>
                <a:ea typeface="+mn-ea"/>
                <a:cs typeface="+mn-cs"/>
              </a:rPr>
              <a:t>Epub</a:t>
            </a:r>
            <a:r>
              <a:rPr lang="en-US" sz="1600" b="0" i="0" kern="1200" dirty="0" smtClean="0">
                <a:solidFill>
                  <a:schemeClr val="tx1"/>
                </a:solidFill>
                <a:effectLst/>
                <a:latin typeface="Arial" charset="0"/>
                <a:ea typeface="+mn-ea"/>
                <a:cs typeface="+mn-cs"/>
              </a:rPr>
              <a:t> 2016 Dec 21.</a:t>
            </a:r>
          </a:p>
          <a:p>
            <a:r>
              <a:rPr lang="en-US" sz="1600" b="1" i="0" kern="1200" dirty="0" smtClean="0">
                <a:solidFill>
                  <a:schemeClr val="tx1"/>
                </a:solidFill>
                <a:effectLst/>
                <a:latin typeface="Arial" charset="0"/>
                <a:ea typeface="+mn-ea"/>
                <a:cs typeface="+mn-cs"/>
              </a:rPr>
              <a:t>"It's Just Not the Culture": A Qualitative Study Exploring Residents' Perceptions of the Impact of Institutional Culture on Feedback.</a:t>
            </a:r>
          </a:p>
          <a:p>
            <a:r>
              <a:rPr lang="en-US" sz="1600" b="0" i="0" u="sng" kern="1200" dirty="0" err="1" smtClean="0">
                <a:solidFill>
                  <a:schemeClr val="tx1"/>
                </a:solidFill>
                <a:effectLst/>
                <a:latin typeface="Arial" charset="0"/>
                <a:ea typeface="+mn-ea"/>
                <a:cs typeface="+mn-cs"/>
                <a:hlinkClick r:id="rId4"/>
              </a:rPr>
              <a:t>Ramani</a:t>
            </a:r>
            <a:r>
              <a:rPr lang="en-US" sz="1600" b="0" i="0" u="sng" kern="1200" dirty="0" smtClean="0">
                <a:solidFill>
                  <a:schemeClr val="tx1"/>
                </a:solidFill>
                <a:effectLst/>
                <a:latin typeface="Arial" charset="0"/>
                <a:ea typeface="+mn-ea"/>
                <a:cs typeface="+mn-cs"/>
                <a:hlinkClick r:id="rId4"/>
              </a:rPr>
              <a:t> S</a:t>
            </a:r>
            <a:r>
              <a:rPr lang="en-US" sz="1600" b="0" i="0" kern="1200" baseline="30000" dirty="0" smtClean="0">
                <a:solidFill>
                  <a:schemeClr val="tx1"/>
                </a:solidFill>
                <a:effectLst/>
                <a:latin typeface="Arial" charset="0"/>
                <a:ea typeface="+mn-ea"/>
                <a:cs typeface="+mn-cs"/>
              </a:rPr>
              <a:t>1</a:t>
            </a:r>
            <a:r>
              <a:rPr lang="en-US" sz="1600" b="0" i="0" kern="1200" dirty="0" smtClean="0">
                <a:solidFill>
                  <a:schemeClr val="tx1"/>
                </a:solidFill>
                <a:effectLst/>
                <a:latin typeface="Arial" charset="0"/>
                <a:ea typeface="+mn-ea"/>
                <a:cs typeface="+mn-cs"/>
              </a:rPr>
              <a:t>, </a:t>
            </a:r>
            <a:r>
              <a:rPr lang="en-US" sz="1600" b="0" i="0" u="sng" kern="1200" dirty="0" smtClean="0">
                <a:solidFill>
                  <a:schemeClr val="tx1"/>
                </a:solidFill>
                <a:effectLst/>
                <a:latin typeface="Arial" charset="0"/>
                <a:ea typeface="+mn-ea"/>
                <a:cs typeface="+mn-cs"/>
                <a:hlinkClick r:id="rId5"/>
              </a:rPr>
              <a:t>Post SE</a:t>
            </a:r>
            <a:r>
              <a:rPr lang="en-US" sz="1600" b="0" i="0" kern="1200" baseline="30000" dirty="0" smtClean="0">
                <a:solidFill>
                  <a:schemeClr val="tx1"/>
                </a:solidFill>
                <a:effectLst/>
                <a:latin typeface="Arial" charset="0"/>
                <a:ea typeface="+mn-ea"/>
                <a:cs typeface="+mn-cs"/>
              </a:rPr>
              <a:t>1</a:t>
            </a:r>
            <a:r>
              <a:rPr lang="en-US" sz="1600" b="0" i="0" kern="1200" dirty="0" smtClean="0">
                <a:solidFill>
                  <a:schemeClr val="tx1"/>
                </a:solidFill>
                <a:effectLst/>
                <a:latin typeface="Arial" charset="0"/>
                <a:ea typeface="+mn-ea"/>
                <a:cs typeface="+mn-cs"/>
              </a:rPr>
              <a:t>, </a:t>
            </a:r>
            <a:r>
              <a:rPr lang="en-US" sz="1600" b="0" i="0" u="sng" kern="1200" dirty="0" err="1" smtClean="0">
                <a:solidFill>
                  <a:schemeClr val="tx1"/>
                </a:solidFill>
                <a:effectLst/>
                <a:latin typeface="Arial" charset="0"/>
                <a:ea typeface="+mn-ea"/>
                <a:cs typeface="+mn-cs"/>
                <a:hlinkClick r:id="rId6"/>
              </a:rPr>
              <a:t>Könings</a:t>
            </a:r>
            <a:r>
              <a:rPr lang="en-US" sz="1600" b="0" i="0" u="sng" kern="1200" dirty="0" smtClean="0">
                <a:solidFill>
                  <a:schemeClr val="tx1"/>
                </a:solidFill>
                <a:effectLst/>
                <a:latin typeface="Arial" charset="0"/>
                <a:ea typeface="+mn-ea"/>
                <a:cs typeface="+mn-cs"/>
                <a:hlinkClick r:id="rId6"/>
              </a:rPr>
              <a:t> K</a:t>
            </a:r>
            <a:r>
              <a:rPr lang="en-US" sz="1600" b="0" i="0" kern="1200" baseline="30000" dirty="0" smtClean="0">
                <a:solidFill>
                  <a:schemeClr val="tx1"/>
                </a:solidFill>
                <a:effectLst/>
                <a:latin typeface="Arial" charset="0"/>
                <a:ea typeface="+mn-ea"/>
                <a:cs typeface="+mn-cs"/>
              </a:rPr>
              <a:t>2</a:t>
            </a:r>
            <a:r>
              <a:rPr lang="en-US" sz="1600" b="0" i="0" kern="1200" dirty="0" smtClean="0">
                <a:solidFill>
                  <a:schemeClr val="tx1"/>
                </a:solidFill>
                <a:effectLst/>
                <a:latin typeface="Arial" charset="0"/>
                <a:ea typeface="+mn-ea"/>
                <a:cs typeface="+mn-cs"/>
              </a:rPr>
              <a:t>, </a:t>
            </a:r>
            <a:r>
              <a:rPr lang="en-US" sz="1600" b="0" i="0" u="sng" kern="1200" dirty="0" smtClean="0">
                <a:solidFill>
                  <a:schemeClr val="tx1"/>
                </a:solidFill>
                <a:effectLst/>
                <a:latin typeface="Arial" charset="0"/>
                <a:ea typeface="+mn-ea"/>
                <a:cs typeface="+mn-cs"/>
                <a:hlinkClick r:id="rId7"/>
              </a:rPr>
              <a:t>Mann K</a:t>
            </a:r>
            <a:r>
              <a:rPr lang="en-US" sz="1600" b="0" i="0" kern="1200" baseline="30000" dirty="0" smtClean="0">
                <a:solidFill>
                  <a:schemeClr val="tx1"/>
                </a:solidFill>
                <a:effectLst/>
                <a:latin typeface="Arial" charset="0"/>
                <a:ea typeface="+mn-ea"/>
                <a:cs typeface="+mn-cs"/>
              </a:rPr>
              <a:t>3</a:t>
            </a:r>
            <a:r>
              <a:rPr lang="en-US" sz="1600" b="0" i="0" kern="1200" dirty="0" smtClean="0">
                <a:solidFill>
                  <a:schemeClr val="tx1"/>
                </a:solidFill>
                <a:effectLst/>
                <a:latin typeface="Arial" charset="0"/>
                <a:ea typeface="+mn-ea"/>
                <a:cs typeface="+mn-cs"/>
              </a:rPr>
              <a:t>, </a:t>
            </a:r>
            <a:r>
              <a:rPr lang="en-US" sz="1600" b="0" i="0" u="sng" kern="1200" dirty="0" smtClean="0">
                <a:solidFill>
                  <a:schemeClr val="tx1"/>
                </a:solidFill>
                <a:effectLst/>
                <a:latin typeface="Arial" charset="0"/>
                <a:ea typeface="+mn-ea"/>
                <a:cs typeface="+mn-cs"/>
                <a:hlinkClick r:id="rId8"/>
              </a:rPr>
              <a:t>Katz JT</a:t>
            </a:r>
            <a:r>
              <a:rPr lang="en-US" sz="1600" b="0" i="0" kern="1200" baseline="30000" dirty="0" smtClean="0">
                <a:solidFill>
                  <a:schemeClr val="tx1"/>
                </a:solidFill>
                <a:effectLst/>
                <a:latin typeface="Arial" charset="0"/>
                <a:ea typeface="+mn-ea"/>
                <a:cs typeface="+mn-cs"/>
              </a:rPr>
              <a:t>1</a:t>
            </a:r>
            <a:r>
              <a:rPr lang="en-US" sz="1600" b="0" i="0" kern="1200" dirty="0" smtClean="0">
                <a:solidFill>
                  <a:schemeClr val="tx1"/>
                </a:solidFill>
                <a:effectLst/>
                <a:latin typeface="Arial" charset="0"/>
                <a:ea typeface="+mn-ea"/>
                <a:cs typeface="+mn-cs"/>
              </a:rPr>
              <a:t>, </a:t>
            </a:r>
            <a:r>
              <a:rPr lang="en-US" sz="1600" b="0" i="0" u="sng" kern="1200" dirty="0" smtClean="0">
                <a:solidFill>
                  <a:schemeClr val="tx1"/>
                </a:solidFill>
                <a:effectLst/>
                <a:latin typeface="Arial" charset="0"/>
                <a:ea typeface="+mn-ea"/>
                <a:cs typeface="+mn-cs"/>
                <a:hlinkClick r:id="rId9"/>
              </a:rPr>
              <a:t>van der </a:t>
            </a:r>
            <a:r>
              <a:rPr lang="en-US" sz="1600" b="0" i="0" u="sng" kern="1200" dirty="0" err="1" smtClean="0">
                <a:solidFill>
                  <a:schemeClr val="tx1"/>
                </a:solidFill>
                <a:effectLst/>
                <a:latin typeface="Arial" charset="0"/>
                <a:ea typeface="+mn-ea"/>
                <a:cs typeface="+mn-cs"/>
                <a:hlinkClick r:id="rId9"/>
              </a:rPr>
              <a:t>Vleuten</a:t>
            </a:r>
            <a:r>
              <a:rPr lang="en-US" sz="1600" b="0" i="0" u="sng" kern="1200" dirty="0" smtClean="0">
                <a:solidFill>
                  <a:schemeClr val="tx1"/>
                </a:solidFill>
                <a:effectLst/>
                <a:latin typeface="Arial" charset="0"/>
                <a:ea typeface="+mn-ea"/>
                <a:cs typeface="+mn-cs"/>
                <a:hlinkClick r:id="rId9"/>
              </a:rPr>
              <a:t> C</a:t>
            </a:r>
            <a:r>
              <a:rPr lang="en-US" sz="1600" b="0" i="0" kern="1200" baseline="30000" dirty="0" smtClean="0">
                <a:solidFill>
                  <a:schemeClr val="tx1"/>
                </a:solidFill>
                <a:effectLst/>
                <a:latin typeface="Arial" charset="0"/>
                <a:ea typeface="+mn-ea"/>
                <a:cs typeface="+mn-cs"/>
              </a:rPr>
              <a:t>2</a:t>
            </a:r>
            <a:r>
              <a:rPr lang="en-US" sz="1600" b="0" i="0" kern="1200" dirty="0" smtClean="0">
                <a:solidFill>
                  <a:schemeClr val="tx1"/>
                </a:solidFill>
                <a:effectLst/>
                <a:latin typeface="Arial" charset="0"/>
                <a:ea typeface="+mn-ea"/>
                <a:cs typeface="+mn-cs"/>
              </a:rPr>
              <a:t>.</a:t>
            </a:r>
          </a:p>
          <a:p>
            <a:r>
              <a:rPr lang="en-US" sz="1600" b="1" i="0" u="none" strike="noStrike" kern="1200" dirty="0" smtClean="0">
                <a:solidFill>
                  <a:schemeClr val="tx1"/>
                </a:solidFill>
                <a:effectLst/>
                <a:latin typeface="Arial" charset="0"/>
                <a:ea typeface="+mn-ea"/>
                <a:cs typeface="+mn-cs"/>
                <a:hlinkClick r:id="rId3" tooltip="Open/close author information list"/>
              </a:rPr>
              <a:t>Author information</a:t>
            </a:r>
            <a:endParaRPr lang="en-US" sz="1600" b="1" i="0" kern="1200" dirty="0" smtClean="0">
              <a:solidFill>
                <a:schemeClr val="tx1"/>
              </a:solidFill>
              <a:effectLst/>
              <a:latin typeface="Arial" charset="0"/>
              <a:ea typeface="+mn-ea"/>
              <a:cs typeface="+mn-cs"/>
            </a:endParaRPr>
          </a:p>
          <a:p>
            <a:r>
              <a:rPr lang="en-US" sz="1600" b="1" i="0" kern="1200" dirty="0" smtClean="0">
                <a:solidFill>
                  <a:schemeClr val="tx1"/>
                </a:solidFill>
                <a:effectLst/>
                <a:latin typeface="Arial" charset="0"/>
                <a:ea typeface="+mn-ea"/>
                <a:cs typeface="+mn-cs"/>
              </a:rPr>
              <a:t>Abstract</a:t>
            </a:r>
          </a:p>
          <a:p>
            <a:r>
              <a:rPr lang="en-US" sz="1600" b="0" i="0" kern="1200" dirty="0" smtClean="0">
                <a:solidFill>
                  <a:schemeClr val="tx1"/>
                </a:solidFill>
                <a:effectLst/>
                <a:latin typeface="Arial" charset="0"/>
                <a:ea typeface="+mn-ea"/>
                <a:cs typeface="+mn-cs"/>
              </a:rPr>
              <a:t>Phenomenon: Competency-based medical education requires ongoing performance-based feedback for professional growth. In several studies, medical trainees report that the quality of faculty feedback is inadequate. Sociocultural barriers to feedback exchanges are further amplified in graduate and postgraduate medical education settings, where trainees serve as frontline providers of patient care. Factors that affect institutional feedback culture, enhance feedback seeking, acceptance, and bidirectional feedback warrant further exploration in these settings.</a:t>
            </a:r>
          </a:p>
          <a:p>
            <a:r>
              <a:rPr lang="en-US" sz="1600" b="1" i="0" kern="1200" cap="all" dirty="0" smtClean="0">
                <a:solidFill>
                  <a:schemeClr val="tx1"/>
                </a:solidFill>
                <a:effectLst/>
                <a:latin typeface="Arial" charset="0"/>
                <a:ea typeface="+mn-ea"/>
                <a:cs typeface="+mn-cs"/>
              </a:rPr>
              <a:t>APPROACH:</a:t>
            </a:r>
          </a:p>
          <a:p>
            <a:r>
              <a:rPr lang="en-US" sz="1600" b="0" i="0" kern="1200" dirty="0" smtClean="0">
                <a:solidFill>
                  <a:schemeClr val="tx1"/>
                </a:solidFill>
                <a:effectLst/>
                <a:latin typeface="Arial" charset="0"/>
                <a:ea typeface="+mn-ea"/>
                <a:cs typeface="+mn-cs"/>
              </a:rPr>
              <a:t>Using a constructivist grounded theory approach, we sought to examine residents' perspectives on institutional factors that affect the quality of feedback, factors that influence receptivity to feedback, and quality and impact of faculty feedback. Four focus group discussions were conducted, with two investigators present at each. One facilitated the discussion, and the other observed the interactions and took field notes. We audiotaped and transcribed the discussions, and performed a thematic analysis. Measures to ensure rigor included thick descriptions, independent coding by two investigators, and attention to reflexivity.</a:t>
            </a:r>
          </a:p>
          <a:p>
            <a:r>
              <a:rPr lang="en-US" sz="1600" b="1" i="0" kern="1200" cap="all" dirty="0" smtClean="0">
                <a:solidFill>
                  <a:schemeClr val="tx1"/>
                </a:solidFill>
                <a:effectLst/>
                <a:latin typeface="Arial" charset="0"/>
                <a:ea typeface="+mn-ea"/>
                <a:cs typeface="+mn-cs"/>
              </a:rPr>
              <a:t>FINDINGS:</a:t>
            </a:r>
          </a:p>
          <a:p>
            <a:r>
              <a:rPr lang="en-US" sz="1600" b="0" i="0" kern="1200" dirty="0" smtClean="0">
                <a:solidFill>
                  <a:schemeClr val="tx1"/>
                </a:solidFill>
                <a:effectLst/>
                <a:latin typeface="Arial" charset="0"/>
                <a:ea typeface="+mn-ea"/>
                <a:cs typeface="+mn-cs"/>
              </a:rPr>
              <a:t>We identified five key themes, dominated by resident perceptions regarding the influence of institutional feedback culture. The theme labels are taken from direct participant quotes: (a) the cultural norm lacks clear expectations and messages around feedback, (b) the prevailing culture of niceness does not facilitate honest feedback, (c) bidirectional feedback is not part of the culture, (d) faculty-resident relationships impact credibility and receptivity to feedback, and (e) there is a need to establish a culture of longitudinal professional growth. Insights: Institutional culture could play a key role in influencing the quality, credibility, and acceptability of feedback. A polite culture promotes a positive learning environment but can be a barrier to honest feedback. </a:t>
            </a:r>
            <a:r>
              <a:rPr lang="en-US" sz="1600" b="1" i="0" kern="1200" dirty="0" smtClean="0">
                <a:solidFill>
                  <a:schemeClr val="tx1"/>
                </a:solidFill>
                <a:effectLst/>
                <a:latin typeface="Arial" charset="0"/>
                <a:ea typeface="+mn-ea"/>
                <a:cs typeface="+mn-cs"/>
              </a:rPr>
              <a:t>Feedback initiatives focusing solely on techniques of feedback giving may not enhance meaningful feedback. Further research on factors that promote feedback seeking, receptivity to constructive feedback, and bidirectional feedback would provide valuable insights</a:t>
            </a:r>
            <a:r>
              <a:rPr lang="en-US" sz="1600" b="1" i="0" kern="1200" baseline="0" dirty="0" smtClean="0">
                <a:solidFill>
                  <a:schemeClr val="tx1"/>
                </a:solidFill>
                <a:effectLst/>
                <a:latin typeface="Arial" charset="0"/>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8</a:t>
            </a:fld>
            <a:endParaRPr lang="en-US" dirty="0"/>
          </a:p>
        </p:txBody>
      </p:sp>
    </p:spTree>
    <p:extLst>
      <p:ext uri="{BB962C8B-B14F-4D97-AF65-F5344CB8AC3E}">
        <p14:creationId xmlns:p14="http://schemas.microsoft.com/office/powerpoint/2010/main" val="123082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 we create</a:t>
            </a:r>
            <a:r>
              <a:rPr lang="en-US" baseline="0" dirty="0" smtClean="0"/>
              <a:t> a supportive feedback culture – it starts with the learner: getting to know the learner, setting up the learner for success (can only achieve the goals/expectations that you set/communicate)</a:t>
            </a:r>
          </a:p>
          <a:p>
            <a:endParaRPr lang="en-US" dirty="0" smtClean="0"/>
          </a:p>
          <a:p>
            <a:r>
              <a:rPr lang="en-US" dirty="0" smtClean="0"/>
              <a:t>Need to</a:t>
            </a:r>
            <a:r>
              <a:rPr lang="en-US" baseline="0" dirty="0" smtClean="0"/>
              <a:t> know learner goals/observe performance firsthand to deliver effective feedback</a:t>
            </a:r>
          </a:p>
          <a:p>
            <a:endParaRPr lang="en-US" dirty="0" smtClean="0"/>
          </a:p>
          <a:p>
            <a:r>
              <a:rPr lang="en-US" b="1" dirty="0" smtClean="0"/>
              <a:t>Agreement of goals promotes teamwork</a:t>
            </a:r>
            <a:r>
              <a:rPr lang="en-US" b="1" baseline="0" dirty="0" smtClean="0"/>
              <a:t> and ownership of learning by learner, increases learner motivation and productivity</a:t>
            </a:r>
            <a:endParaRPr lang="en-US" b="1" dirty="0" smtClean="0"/>
          </a:p>
          <a:p>
            <a:r>
              <a:rPr lang="en-US" dirty="0" smtClean="0"/>
              <a:t>Individualized</a:t>
            </a:r>
            <a:r>
              <a:rPr lang="en-US" baseline="0" dirty="0" smtClean="0"/>
              <a:t> learning goals lead to more efficient and effective teaching</a:t>
            </a:r>
          </a:p>
          <a:p>
            <a:r>
              <a:rPr lang="en-US" baseline="0" dirty="0" smtClean="0"/>
              <a:t>Useful feedback to improve performance is aligned with learner goals and is based on observation</a:t>
            </a:r>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9</a:t>
            </a:fld>
            <a:endParaRPr lang="en-US" dirty="0"/>
          </a:p>
        </p:txBody>
      </p:sp>
    </p:spTree>
    <p:extLst>
      <p:ext uri="{BB962C8B-B14F-4D97-AF65-F5344CB8AC3E}">
        <p14:creationId xmlns:p14="http://schemas.microsoft.com/office/powerpoint/2010/main" val="1518525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“Jack </a:t>
            </a:r>
            <a:r>
              <a:rPr lang="en-US" dirty="0" err="1" smtClean="0"/>
              <a:t>Ende</a:t>
            </a:r>
            <a:r>
              <a:rPr lang="en-US" dirty="0" smtClean="0"/>
              <a:t> - the “father of feedback” in medical education -wrote this often referred-to JAMA article on feedback in 1983.”</a:t>
            </a:r>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10</a:t>
            </a:fld>
            <a:endParaRPr lang="en-US" dirty="0"/>
          </a:p>
        </p:txBody>
      </p:sp>
    </p:spTree>
    <p:extLst>
      <p:ext uri="{BB962C8B-B14F-4D97-AF65-F5344CB8AC3E}">
        <p14:creationId xmlns:p14="http://schemas.microsoft.com/office/powerpoint/2010/main" val="3382870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42334">
              <a:defRPr/>
            </a:pPr>
            <a:r>
              <a:rPr lang="en-US" dirty="0"/>
              <a:t>We can change the future. We can’t change the past. Feedforward helps people envision and focus on a positive future, not a failed past. By giving people ideas on how they can be even more successful (as opposed to visualizing a failed past), we can increase their chances of achieving this success in the future.</a:t>
            </a:r>
          </a:p>
          <a:p>
            <a:endParaRPr lang="en-US" dirty="0" smtClean="0"/>
          </a:p>
          <a:p>
            <a:pPr defTabSz="1242334">
              <a:defRPr/>
            </a:pPr>
            <a:r>
              <a:rPr lang="en-US" dirty="0"/>
              <a:t>It can be more productive to help people learn to be “right,” than prove they were “wrong.” Negative feedback often becomes an exercise in “let me prove you were wrong.” Feedforward, on the other hand, is almost always seen as positive because it </a:t>
            </a:r>
            <a:r>
              <a:rPr lang="en-US" b="1" dirty="0"/>
              <a:t>focuses on solutions </a:t>
            </a:r>
            <a:r>
              <a:rPr lang="en-US" dirty="0"/>
              <a:t>- not problems.</a:t>
            </a:r>
          </a:p>
          <a:p>
            <a:pPr defTabSz="1242334">
              <a:defRPr/>
            </a:pPr>
            <a:endParaRPr lang="en-US" dirty="0"/>
          </a:p>
          <a:p>
            <a:pPr defTabSz="1242334">
              <a:defRPr/>
            </a:pPr>
            <a:r>
              <a:rPr lang="en-US" dirty="0"/>
              <a:t>People do not take feedforward as personally as feedback. In theory, constructive feedback is supposed to “focus on the performance, not the person”. In practice, almost all feedback is taken personally (no matter how it is delivered). Feedforward cannot involve a personal critique, since it is discussing something that has not yet happened!</a:t>
            </a:r>
          </a:p>
          <a:p>
            <a:pPr defTabSz="1242334">
              <a:defRPr/>
            </a:pPr>
            <a:endParaRPr lang="en-US" dirty="0"/>
          </a:p>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11</a:t>
            </a:fld>
            <a:endParaRPr lang="en-US" dirty="0"/>
          </a:p>
        </p:txBody>
      </p:sp>
    </p:spTree>
    <p:extLst>
      <p:ext uri="{BB962C8B-B14F-4D97-AF65-F5344CB8AC3E}">
        <p14:creationId xmlns:p14="http://schemas.microsoft.com/office/powerpoint/2010/main" val="23770211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857"/>
            <a:ext cx="9144000" cy="6858000"/>
          </a:xfrm>
          <a:prstGeom prst="rect">
            <a:avLst/>
          </a:prstGeom>
        </p:spPr>
      </p:pic>
      <p:sp>
        <p:nvSpPr>
          <p:cNvPr id="10" name="Text Placeholder 5"/>
          <p:cNvSpPr>
            <a:spLocks noGrp="1"/>
          </p:cNvSpPr>
          <p:nvPr>
            <p:ph type="body" sz="quarter" idx="10" hasCustomPrompt="1"/>
          </p:nvPr>
        </p:nvSpPr>
        <p:spPr>
          <a:xfrm>
            <a:off x="493776" y="3968497"/>
            <a:ext cx="4978908" cy="1650381"/>
          </a:xfrm>
          <a:prstGeom prst="rect">
            <a:avLst/>
          </a:prstGeom>
        </p:spPr>
        <p:txBody>
          <a:bodyPr lIns="0">
            <a:normAutofit/>
          </a:bodyPr>
          <a:lstStyle>
            <a:lvl1pPr marL="0" indent="0">
              <a:buNone/>
              <a:defRPr sz="2100" b="0" i="0">
                <a:solidFill>
                  <a:schemeClr val="bg1"/>
                </a:solidFill>
                <a:latin typeface="Georgia" charset="0"/>
                <a:ea typeface="Georgia" charset="0"/>
                <a:cs typeface="Georgia" charset="0"/>
              </a:defRPr>
            </a:lvl1pPr>
          </a:lstStyle>
          <a:p>
            <a:pPr lvl="0"/>
            <a:r>
              <a:rPr lang="en-US" dirty="0" smtClean="0"/>
              <a:t>Sub-topic</a:t>
            </a:r>
          </a:p>
        </p:txBody>
      </p:sp>
      <p:sp>
        <p:nvSpPr>
          <p:cNvPr id="14" name="Title 1"/>
          <p:cNvSpPr>
            <a:spLocks noGrp="1"/>
          </p:cNvSpPr>
          <p:nvPr>
            <p:ph type="ctrTitle" hasCustomPrompt="1"/>
          </p:nvPr>
        </p:nvSpPr>
        <p:spPr>
          <a:xfrm>
            <a:off x="493776" y="1490472"/>
            <a:ext cx="4978908" cy="2386584"/>
          </a:xfrm>
          <a:prstGeom prst="rect">
            <a:avLst/>
          </a:prstGeom>
          <a:ln>
            <a:noFill/>
          </a:ln>
        </p:spPr>
        <p:txBody>
          <a:bodyPr lIns="0" anchor="b"/>
          <a:lstStyle>
            <a:lvl1pPr algn="l">
              <a:lnSpc>
                <a:spcPts val="4350"/>
              </a:lnSpc>
              <a:defRPr sz="4500" b="1" i="0" cap="all" baseline="0">
                <a:solidFill>
                  <a:schemeClr val="bg1"/>
                </a:solidFill>
                <a:latin typeface="Arial" charset="0"/>
                <a:ea typeface="Arial" charset="0"/>
                <a:cs typeface="Arial" charset="0"/>
              </a:defRPr>
            </a:lvl1pPr>
          </a:lstStyle>
          <a:p>
            <a:r>
              <a:rPr lang="en-US" dirty="0" smtClean="0"/>
              <a:t>Presentation</a:t>
            </a:r>
            <a:br>
              <a:rPr lang="en-US" dirty="0" smtClean="0"/>
            </a:br>
            <a:r>
              <a:rPr lang="en-US" dirty="0" smtClean="0"/>
              <a:t>Title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4918" y="5366672"/>
            <a:ext cx="6810538" cy="972934"/>
          </a:xfrm>
          <a:prstGeom prst="rect">
            <a:avLst/>
          </a:prstGeom>
        </p:spPr>
      </p:pic>
    </p:spTree>
    <p:extLst>
      <p:ext uri="{BB962C8B-B14F-4D97-AF65-F5344CB8AC3E}">
        <p14:creationId xmlns:p14="http://schemas.microsoft.com/office/powerpoint/2010/main" val="5058798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75313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3021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5" name="Title 1"/>
          <p:cNvSpPr>
            <a:spLocks noGrp="1"/>
          </p:cNvSpPr>
          <p:nvPr>
            <p:ph type="ctrTitle" hasCustomPrompt="1"/>
          </p:nvPr>
        </p:nvSpPr>
        <p:spPr>
          <a:xfrm>
            <a:off x="493776" y="1490663"/>
            <a:ext cx="4978908" cy="2387600"/>
          </a:xfrm>
          <a:prstGeom prst="rect">
            <a:avLst/>
          </a:prstGeom>
          <a:ln>
            <a:noFill/>
          </a:ln>
        </p:spPr>
        <p:txBody>
          <a:bodyPr lIns="0" anchor="b"/>
          <a:lstStyle>
            <a:lvl1pPr algn="l">
              <a:lnSpc>
                <a:spcPts val="4350"/>
              </a:lnSpc>
              <a:defRPr sz="4500" b="1" i="0" cap="all" baseline="0">
                <a:solidFill>
                  <a:schemeClr val="bg1"/>
                </a:solidFill>
                <a:latin typeface="Arial" charset="0"/>
                <a:ea typeface="Arial" charset="0"/>
                <a:cs typeface="Arial" charset="0"/>
              </a:defRPr>
            </a:lvl1pPr>
          </a:lstStyle>
          <a:p>
            <a:r>
              <a:rPr lang="en-US" dirty="0" smtClean="0"/>
              <a:t>DIVIDER SLIDE</a:t>
            </a:r>
            <a:endParaRPr lang="en-US" dirty="0"/>
          </a:p>
        </p:txBody>
      </p:sp>
      <p:sp>
        <p:nvSpPr>
          <p:cNvPr id="6" name="Subtitle 2"/>
          <p:cNvSpPr>
            <a:spLocks noGrp="1"/>
          </p:cNvSpPr>
          <p:nvPr>
            <p:ph type="subTitle" idx="1" hasCustomPrompt="1"/>
          </p:nvPr>
        </p:nvSpPr>
        <p:spPr>
          <a:xfrm>
            <a:off x="493776" y="3970337"/>
            <a:ext cx="4978908" cy="2212976"/>
          </a:xfrm>
          <a:prstGeom prst="rect">
            <a:avLst/>
          </a:prstGeom>
          <a:ln>
            <a:noFill/>
          </a:ln>
        </p:spPr>
        <p:txBody>
          <a:bodyPr lIns="0">
            <a:normAutofit/>
          </a:bodyPr>
          <a:lstStyle>
            <a:lvl1pPr marL="0" indent="0" algn="l">
              <a:buNone/>
              <a:defRPr sz="2100" b="0" baseline="0">
                <a:solidFill>
                  <a:schemeClr val="bg1"/>
                </a:solidFill>
                <a:latin typeface="Georgia" charset="0"/>
                <a:ea typeface="Georgia" charset="0"/>
                <a:cs typeface="Georgia"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Section title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6461" y="56223"/>
            <a:ext cx="5839539" cy="834219"/>
          </a:xfrm>
          <a:prstGeom prst="rect">
            <a:avLst/>
          </a:prstGeom>
        </p:spPr>
      </p:pic>
    </p:spTree>
    <p:extLst>
      <p:ext uri="{BB962C8B-B14F-4D97-AF65-F5344CB8AC3E}">
        <p14:creationId xmlns:p14="http://schemas.microsoft.com/office/powerpoint/2010/main" val="750465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27101" y="2189264"/>
            <a:ext cx="4802124" cy="3790483"/>
          </a:xfrm>
          <a:prstGeom prst="rect">
            <a:avLst/>
          </a:prstGeom>
        </p:spPr>
        <p:txBody>
          <a:bodyPr>
            <a:noAutofit/>
          </a:bodyPr>
          <a:lstStyle>
            <a:lvl1pPr marL="0" indent="0">
              <a:lnSpc>
                <a:spcPts val="195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smtClean="0"/>
              <a:t>Em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4" name="Title 3"/>
          <p:cNvSpPr>
            <a:spLocks noGrp="1"/>
          </p:cNvSpPr>
          <p:nvPr>
            <p:ph type="title" hasCustomPrompt="1"/>
          </p:nvPr>
        </p:nvSpPr>
        <p:spPr>
          <a:xfrm>
            <a:off x="427101" y="1320800"/>
            <a:ext cx="7886700" cy="716084"/>
          </a:xfrm>
          <a:prstGeom prst="rect">
            <a:avLst/>
          </a:prstGeom>
        </p:spPr>
        <p:txBody>
          <a:bodyPr anchor="b">
            <a:normAutofit/>
          </a:bodyPr>
          <a:lstStyle>
            <a:lvl1pPr>
              <a:lnSpc>
                <a:spcPct val="80000"/>
              </a:lnSpc>
              <a:defRPr sz="27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36689797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425196" y="2185417"/>
            <a:ext cx="3134815" cy="3511409"/>
          </a:xfrm>
          <a:prstGeom prst="rect">
            <a:avLst/>
          </a:prstGeom>
        </p:spPr>
        <p:txBody>
          <a:bodyPr>
            <a:noAutofit/>
          </a:bodyPr>
          <a:lstStyle>
            <a:lvl1pPr marL="0" indent="0">
              <a:lnSpc>
                <a:spcPts val="195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a:t>
            </a:r>
          </a:p>
        </p:txBody>
      </p:sp>
      <p:sp>
        <p:nvSpPr>
          <p:cNvPr id="13" name="Text Placeholder 2"/>
          <p:cNvSpPr>
            <a:spLocks noGrp="1"/>
          </p:cNvSpPr>
          <p:nvPr>
            <p:ph type="body" idx="11" hasCustomPrompt="1"/>
          </p:nvPr>
        </p:nvSpPr>
        <p:spPr>
          <a:xfrm>
            <a:off x="3771900" y="2185417"/>
            <a:ext cx="3134815" cy="3511409"/>
          </a:xfrm>
          <a:prstGeom prst="rect">
            <a:avLst/>
          </a:prstGeom>
        </p:spPr>
        <p:txBody>
          <a:bodyPr>
            <a:noAutofit/>
          </a:bodyPr>
          <a:lstStyle>
            <a:lvl1pPr marL="0" indent="0">
              <a:lnSpc>
                <a:spcPts val="195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err="1" smtClean="0"/>
              <a:t>Etiam</a:t>
            </a:r>
            <a:r>
              <a:rPr lang="en-US" dirty="0" smtClean="0"/>
              <a:t> </a:t>
            </a:r>
            <a:r>
              <a:rPr lang="en-US" dirty="0" err="1" smtClean="0"/>
              <a:t>molestie</a:t>
            </a:r>
            <a:r>
              <a:rPr lang="en-US" dirty="0" smtClean="0"/>
              <a:t> </a:t>
            </a:r>
            <a:r>
              <a:rPr lang="en-US" dirty="0" err="1" smtClean="0"/>
              <a:t>velit</a:t>
            </a:r>
            <a:r>
              <a:rPr lang="en-US" dirty="0" smtClean="0"/>
              <a:t> vitae dolor </a:t>
            </a:r>
            <a:r>
              <a:rPr lang="en-US" dirty="0" err="1" smtClean="0"/>
              <a:t>euismod</a:t>
            </a:r>
            <a:r>
              <a:rPr lang="en-US" dirty="0" smtClean="0"/>
              <a:t>, sit </a:t>
            </a:r>
            <a:r>
              <a:rPr lang="en-US" dirty="0" err="1" smtClean="0"/>
              <a:t>amet</a:t>
            </a:r>
            <a:r>
              <a:rPr lang="en-US" dirty="0" smtClean="0"/>
              <a:t> </a:t>
            </a:r>
            <a:r>
              <a:rPr lang="en-US" dirty="0" err="1" smtClean="0"/>
              <a:t>finibus</a:t>
            </a:r>
            <a:r>
              <a:rPr lang="en-US" dirty="0" smtClean="0"/>
              <a:t> </a:t>
            </a:r>
            <a:r>
              <a:rPr lang="en-US" dirty="0" err="1" smtClean="0"/>
              <a:t>risus</a:t>
            </a:r>
            <a:r>
              <a:rPr lang="en-US" dirty="0" smtClean="0"/>
              <a:t> </a:t>
            </a:r>
            <a:r>
              <a:rPr lang="en-US" dirty="0" err="1" smtClean="0"/>
              <a:t>mattis</a:t>
            </a:r>
            <a:r>
              <a:rPr lang="en-US" dirty="0" smtClean="0"/>
              <a:t>. In </a:t>
            </a:r>
            <a:r>
              <a:rPr lang="en-US" dirty="0" err="1" smtClean="0"/>
              <a:t>ornare</a:t>
            </a:r>
            <a:r>
              <a:rPr lang="en-US" dirty="0" smtClean="0"/>
              <a:t> convallis </a:t>
            </a:r>
            <a:r>
              <a:rPr lang="en-US" dirty="0" err="1" smtClean="0"/>
              <a:t>velit</a:t>
            </a:r>
            <a:r>
              <a:rPr lang="en-US" dirty="0" smtClean="0"/>
              <a:t> vitae cursus. Integer </a:t>
            </a:r>
            <a:r>
              <a:rPr lang="en-US" dirty="0" err="1" smtClean="0"/>
              <a:t>egestas</a:t>
            </a:r>
            <a:r>
              <a:rPr lang="en-US" dirty="0" smtClean="0"/>
              <a:t> sit </a:t>
            </a:r>
            <a:r>
              <a:rPr lang="en-US" dirty="0" err="1" smtClean="0"/>
              <a:t>amet</a:t>
            </a:r>
            <a:r>
              <a:rPr lang="en-US" dirty="0" smtClean="0"/>
              <a:t> mi </a:t>
            </a:r>
            <a:r>
              <a:rPr lang="en-US" dirty="0" err="1" smtClean="0"/>
              <a:t>vehicula</a:t>
            </a:r>
            <a:r>
              <a:rPr lang="en-US" dirty="0" smtClean="0"/>
              <a:t> </a:t>
            </a:r>
            <a:r>
              <a:rPr lang="en-US" dirty="0" err="1" smtClean="0"/>
              <a:t>sollicitudin</a:t>
            </a:r>
            <a:r>
              <a:rPr lang="en-US" dirty="0" smtClean="0"/>
              <a:t>. </a:t>
            </a:r>
            <a:r>
              <a:rPr lang="en-US" dirty="0" err="1" smtClean="0"/>
              <a:t>Pellentesque</a:t>
            </a:r>
            <a:r>
              <a:rPr lang="en-US" dirty="0" smtClean="0"/>
              <a:t> habitant </a:t>
            </a:r>
            <a:r>
              <a:rPr lang="en-US" dirty="0" err="1" smtClean="0"/>
              <a:t>morbi</a:t>
            </a:r>
            <a:r>
              <a:rPr lang="en-US" dirty="0" smtClean="0"/>
              <a:t> </a:t>
            </a:r>
            <a:r>
              <a:rPr lang="en-US" dirty="0" err="1" smtClean="0"/>
              <a:t>tristique</a:t>
            </a:r>
            <a:r>
              <a:rPr lang="en-US" dirty="0" smtClean="0"/>
              <a:t> </a:t>
            </a:r>
            <a:r>
              <a:rPr lang="en-US" dirty="0" err="1" smtClean="0"/>
              <a:t>senectus</a:t>
            </a:r>
            <a:r>
              <a:rPr lang="en-US" dirty="0" smtClean="0"/>
              <a:t> et </a:t>
            </a:r>
            <a:r>
              <a:rPr lang="en-US" dirty="0" err="1" smtClean="0"/>
              <a:t>netus</a:t>
            </a:r>
            <a:r>
              <a:rPr lang="en-US" dirty="0" smtClean="0"/>
              <a:t> et </a:t>
            </a:r>
            <a:r>
              <a:rPr lang="en-US" dirty="0" err="1" smtClean="0"/>
              <a:t>malesuada</a:t>
            </a:r>
            <a:r>
              <a:rPr lang="en-US" dirty="0" smtClean="0"/>
              <a:t> fames ac </a:t>
            </a:r>
            <a:r>
              <a:rPr lang="en-US" dirty="0" err="1" smtClean="0"/>
              <a:t>turpis</a:t>
            </a:r>
            <a:r>
              <a:rPr lang="en-US" dirty="0" smtClean="0"/>
              <a:t> </a:t>
            </a:r>
            <a:r>
              <a:rPr lang="en-US" dirty="0" err="1" smtClean="0"/>
              <a:t>egestas</a:t>
            </a:r>
            <a:r>
              <a:rPr lang="en-US" dirty="0" smtClean="0"/>
              <a:t>.</a:t>
            </a:r>
          </a:p>
        </p:txBody>
      </p:sp>
      <p:sp>
        <p:nvSpPr>
          <p:cNvPr id="5" name="Title 3"/>
          <p:cNvSpPr>
            <a:spLocks noGrp="1"/>
          </p:cNvSpPr>
          <p:nvPr>
            <p:ph type="title" hasCustomPrompt="1"/>
          </p:nvPr>
        </p:nvSpPr>
        <p:spPr>
          <a:xfrm>
            <a:off x="427101" y="1320800"/>
            <a:ext cx="7886700" cy="716084"/>
          </a:xfrm>
          <a:prstGeom prst="rect">
            <a:avLst/>
          </a:prstGeom>
        </p:spPr>
        <p:txBody>
          <a:bodyPr anchor="b">
            <a:normAutofit/>
          </a:bodyPr>
          <a:lstStyle>
            <a:lvl1pPr>
              <a:lnSpc>
                <a:spcPct val="80000"/>
              </a:lnSpc>
              <a:defRPr sz="27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6185567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425196" y="2185417"/>
            <a:ext cx="6418318" cy="3732425"/>
          </a:xfrm>
          <a:prstGeom prst="rect">
            <a:avLst/>
          </a:prstGeom>
        </p:spPr>
        <p:txBody>
          <a:bodyPr lIns="182880" rIns="182880">
            <a:noAutofit/>
          </a:bodyPr>
          <a:lstStyle>
            <a:lvl1pPr marL="342900" marR="0" indent="-304800" algn="l" defTabSz="685800" rtl="0" eaLnBrk="1" fontAlgn="auto" latinLnBrk="0" hangingPunct="1">
              <a:lnSpc>
                <a:spcPts val="1950"/>
              </a:lnSpc>
              <a:spcBef>
                <a:spcPts val="750"/>
              </a:spcBef>
              <a:spcAft>
                <a:spcPts val="0"/>
              </a:spcAft>
              <a:buClr>
                <a:srgbClr val="005BBB"/>
              </a:buClr>
              <a:buSzPct val="109000"/>
              <a:buFont typeface="Arial" charset="0"/>
              <a:buChar char="•"/>
              <a:tabLst/>
              <a:defRPr sz="150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a:t>
            </a:r>
          </a:p>
          <a:p>
            <a:r>
              <a:rPr lang="en-US" dirty="0" err="1" smtClean="0"/>
              <a:t>Quisque</a:t>
            </a:r>
            <a:r>
              <a:rPr lang="en-US" dirty="0" smtClean="0"/>
              <a:t> ac </a:t>
            </a:r>
            <a:r>
              <a:rPr lang="en-US" dirty="0" err="1" smtClean="0"/>
              <a:t>orci</a:t>
            </a:r>
            <a:r>
              <a:rPr lang="en-US" dirty="0" smtClean="0"/>
              <a:t> in </a:t>
            </a:r>
            <a:r>
              <a:rPr lang="en-US" dirty="0" err="1" smtClean="0"/>
              <a:t>turpis</a:t>
            </a:r>
            <a:r>
              <a:rPr lang="en-US" dirty="0" smtClean="0"/>
              <a:t> </a:t>
            </a:r>
            <a:r>
              <a:rPr lang="en-US" dirty="0" err="1" smtClean="0"/>
              <a:t>dapibus</a:t>
            </a:r>
            <a:r>
              <a:rPr lang="en-US" dirty="0" smtClean="0"/>
              <a:t> </a:t>
            </a:r>
            <a:r>
              <a:rPr lang="en-US" dirty="0" err="1" smtClean="0"/>
              <a:t>sagittis</a:t>
            </a:r>
            <a:r>
              <a:rPr lang="en-US" dirty="0" smtClean="0"/>
              <a:t>.</a:t>
            </a:r>
          </a:p>
          <a:p>
            <a:r>
              <a:rPr lang="en-US" dirty="0" err="1" smtClean="0"/>
              <a:t>Donec</a:t>
            </a:r>
            <a:r>
              <a:rPr lang="en-US" dirty="0" smtClean="0"/>
              <a:t> vitae </a:t>
            </a:r>
            <a:r>
              <a:rPr lang="en-US" dirty="0" err="1" smtClean="0"/>
              <a:t>justo</a:t>
            </a:r>
            <a:r>
              <a:rPr lang="en-US" dirty="0" smtClean="0"/>
              <a:t> et </a:t>
            </a:r>
            <a:r>
              <a:rPr lang="en-US" dirty="0" err="1" smtClean="0"/>
              <a:t>neque</a:t>
            </a:r>
            <a:r>
              <a:rPr lang="en-US" dirty="0" smtClean="0"/>
              <a:t> </a:t>
            </a:r>
            <a:r>
              <a:rPr lang="en-US" dirty="0" err="1" smtClean="0"/>
              <a:t>mollis</a:t>
            </a:r>
            <a:r>
              <a:rPr lang="en-US" dirty="0" smtClean="0"/>
              <a:t> </a:t>
            </a:r>
            <a:r>
              <a:rPr lang="en-US" dirty="0" err="1" smtClean="0"/>
              <a:t>consectetur</a:t>
            </a:r>
            <a:r>
              <a:rPr lang="en-US" dirty="0" smtClean="0"/>
              <a:t>.</a:t>
            </a:r>
          </a:p>
          <a:p>
            <a:r>
              <a:rPr lang="en-US" dirty="0" err="1" smtClean="0"/>
              <a:t>Etiam</a:t>
            </a:r>
            <a:r>
              <a:rPr lang="en-US" dirty="0" smtClean="0"/>
              <a:t> </a:t>
            </a:r>
            <a:r>
              <a:rPr lang="en-US" dirty="0" err="1" smtClean="0"/>
              <a:t>aliquet</a:t>
            </a:r>
            <a:r>
              <a:rPr lang="en-US" dirty="0" smtClean="0"/>
              <a:t> ex </a:t>
            </a:r>
            <a:r>
              <a:rPr lang="en-US" dirty="0" err="1" smtClean="0"/>
              <a:t>sed</a:t>
            </a:r>
            <a:r>
              <a:rPr lang="en-US" dirty="0" smtClean="0"/>
              <a:t> </a:t>
            </a:r>
            <a:r>
              <a:rPr lang="en-US" dirty="0" err="1" smtClean="0"/>
              <a:t>bibendum</a:t>
            </a:r>
            <a:r>
              <a:rPr lang="en-US" dirty="0" smtClean="0"/>
              <a:t> </a:t>
            </a:r>
            <a:r>
              <a:rPr lang="en-US" dirty="0" err="1" smtClean="0"/>
              <a:t>consequat</a:t>
            </a:r>
            <a:r>
              <a:rPr lang="en-US" dirty="0" smtClean="0"/>
              <a:t>.</a:t>
            </a:r>
          </a:p>
          <a:p>
            <a:r>
              <a:rPr lang="en-US" dirty="0" err="1" smtClean="0"/>
              <a:t>Cras</a:t>
            </a:r>
            <a:r>
              <a:rPr lang="en-US" dirty="0" smtClean="0"/>
              <a:t> </a:t>
            </a:r>
            <a:r>
              <a:rPr lang="en-US" dirty="0" err="1" smtClean="0"/>
              <a:t>lacinia</a:t>
            </a:r>
            <a:r>
              <a:rPr lang="en-US" dirty="0" smtClean="0"/>
              <a:t> </a:t>
            </a:r>
            <a:r>
              <a:rPr lang="en-US" dirty="0" err="1" smtClean="0"/>
              <a:t>est</a:t>
            </a:r>
            <a:r>
              <a:rPr lang="en-US" dirty="0" smtClean="0"/>
              <a:t> ac </a:t>
            </a:r>
            <a:r>
              <a:rPr lang="en-US" dirty="0" err="1" smtClean="0"/>
              <a:t>elit</a:t>
            </a:r>
            <a:r>
              <a:rPr lang="en-US" dirty="0" smtClean="0"/>
              <a:t> </a:t>
            </a:r>
            <a:r>
              <a:rPr lang="en-US" dirty="0" err="1" smtClean="0"/>
              <a:t>dignissim</a:t>
            </a:r>
            <a:r>
              <a:rPr lang="en-US" dirty="0" smtClean="0"/>
              <a:t> </a:t>
            </a:r>
            <a:r>
              <a:rPr lang="en-US" dirty="0" err="1" smtClean="0"/>
              <a:t>varius</a:t>
            </a:r>
            <a:r>
              <a:rPr lang="en-US" dirty="0" smtClean="0"/>
              <a:t>.</a:t>
            </a:r>
          </a:p>
          <a:p>
            <a:r>
              <a:rPr lang="en-US" dirty="0" err="1" smtClean="0"/>
              <a:t>Duis</a:t>
            </a:r>
            <a:r>
              <a:rPr lang="en-US" dirty="0" smtClean="0"/>
              <a:t> sit </a:t>
            </a:r>
            <a:r>
              <a:rPr lang="en-US" dirty="0" err="1" smtClean="0"/>
              <a:t>amet</a:t>
            </a:r>
            <a:r>
              <a:rPr lang="en-US" dirty="0" smtClean="0"/>
              <a:t> </a:t>
            </a:r>
            <a:r>
              <a:rPr lang="en-US" dirty="0" err="1" smtClean="0"/>
              <a:t>odio</a:t>
            </a:r>
            <a:r>
              <a:rPr lang="en-US" dirty="0" smtClean="0"/>
              <a:t> </a:t>
            </a:r>
            <a:r>
              <a:rPr lang="en-US" dirty="0" err="1" smtClean="0"/>
              <a:t>facilisis</a:t>
            </a:r>
            <a:r>
              <a:rPr lang="en-US" dirty="0" smtClean="0"/>
              <a:t> </a:t>
            </a:r>
            <a:r>
              <a:rPr lang="en-US" dirty="0" err="1" smtClean="0"/>
              <a:t>turpis</a:t>
            </a:r>
            <a:r>
              <a:rPr lang="en-US" dirty="0" smtClean="0"/>
              <a:t> </a:t>
            </a:r>
            <a:r>
              <a:rPr lang="en-US" dirty="0" err="1" smtClean="0"/>
              <a:t>sodales</a:t>
            </a:r>
            <a:r>
              <a:rPr lang="en-US" dirty="0" smtClean="0"/>
              <a:t> </a:t>
            </a:r>
            <a:r>
              <a:rPr lang="en-US" dirty="0" err="1" smtClean="0"/>
              <a:t>placerat</a:t>
            </a:r>
            <a:r>
              <a:rPr lang="en-US" dirty="0" smtClean="0"/>
              <a:t>.</a:t>
            </a:r>
          </a:p>
          <a:p>
            <a:r>
              <a:rPr lang="en-US" dirty="0" smtClean="0"/>
              <a:t>Justo et neque odio facilisis turpis </a:t>
            </a:r>
            <a:r>
              <a:rPr lang="en-US" dirty="0" err="1" smtClean="0"/>
              <a:t>sodales</a:t>
            </a:r>
            <a:r>
              <a:rPr lang="en-US" dirty="0" smtClean="0"/>
              <a:t> placerat.</a:t>
            </a:r>
          </a:p>
        </p:txBody>
      </p:sp>
      <p:sp>
        <p:nvSpPr>
          <p:cNvPr id="4" name="Title 3"/>
          <p:cNvSpPr>
            <a:spLocks noGrp="1"/>
          </p:cNvSpPr>
          <p:nvPr>
            <p:ph type="title" hasCustomPrompt="1"/>
          </p:nvPr>
        </p:nvSpPr>
        <p:spPr>
          <a:xfrm>
            <a:off x="427101" y="1320800"/>
            <a:ext cx="7886700" cy="716084"/>
          </a:xfrm>
          <a:prstGeom prst="rect">
            <a:avLst/>
          </a:prstGeom>
        </p:spPr>
        <p:txBody>
          <a:bodyPr anchor="b">
            <a:normAutofit/>
          </a:bodyPr>
          <a:lstStyle>
            <a:lvl1pPr>
              <a:lnSpc>
                <a:spcPct val="80000"/>
              </a:lnSpc>
              <a:defRPr sz="27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307407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27101" y="1320800"/>
            <a:ext cx="7886700" cy="716084"/>
          </a:xfrm>
          <a:prstGeom prst="rect">
            <a:avLst/>
          </a:prstGeom>
        </p:spPr>
        <p:txBody>
          <a:bodyPr anchor="b">
            <a:normAutofit/>
          </a:bodyPr>
          <a:lstStyle>
            <a:lvl1pPr>
              <a:lnSpc>
                <a:spcPct val="80000"/>
              </a:lnSpc>
              <a:defRPr sz="27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7" name="Content Placeholder 6"/>
          <p:cNvSpPr>
            <a:spLocks noGrp="1"/>
          </p:cNvSpPr>
          <p:nvPr>
            <p:ph sz="quarter" idx="10" hasCustomPrompt="1"/>
          </p:nvPr>
        </p:nvSpPr>
        <p:spPr>
          <a:xfrm>
            <a:off x="425197" y="2185416"/>
            <a:ext cx="7259240" cy="3848100"/>
          </a:xfrm>
          <a:prstGeom prst="rect">
            <a:avLst/>
          </a:prstGeom>
        </p:spPr>
        <p:txBody>
          <a:bodyPr/>
          <a:lstStyle>
            <a:lvl1pPr marL="0" indent="0">
              <a:lnSpc>
                <a:spcPts val="1725"/>
              </a:lnSpc>
              <a:buClr>
                <a:srgbClr val="005BBB"/>
              </a:buClr>
              <a:buFontTx/>
              <a:buNone/>
              <a:defRPr sz="1275" b="1">
                <a:solidFill>
                  <a:srgbClr val="005BBB"/>
                </a:solidFill>
                <a:latin typeface="Arial" charset="0"/>
                <a:ea typeface="Arial" charset="0"/>
                <a:cs typeface="Arial" charset="0"/>
              </a:defRPr>
            </a:lvl1pPr>
            <a:lvl2pPr marL="552450" indent="-209550">
              <a:lnSpc>
                <a:spcPts val="1725"/>
              </a:lnSpc>
              <a:buClr>
                <a:srgbClr val="005BBB"/>
              </a:buClr>
              <a:buFont typeface="Arial" charset="0"/>
              <a:buChar char="•"/>
              <a:tabLst/>
              <a:defRPr sz="1500">
                <a:solidFill>
                  <a:schemeClr val="tx1"/>
                </a:solidFill>
                <a:latin typeface="Arial" charset="0"/>
                <a:ea typeface="Arial" charset="0"/>
                <a:cs typeface="Arial" charset="0"/>
              </a:defRPr>
            </a:lvl2pPr>
            <a:lvl3pPr marL="857250" marR="0" indent="-171450" algn="l" defTabSz="685800" rtl="0" eaLnBrk="1" fontAlgn="auto" latinLnBrk="0" hangingPunct="1">
              <a:lnSpc>
                <a:spcPts val="1725"/>
              </a:lnSpc>
              <a:spcBef>
                <a:spcPts val="375"/>
              </a:spcBef>
              <a:spcAft>
                <a:spcPts val="0"/>
              </a:spcAft>
              <a:buClr>
                <a:srgbClr val="005BBB"/>
              </a:buClr>
              <a:buSzTx/>
              <a:buFont typeface="LucidaGrande" charset="0"/>
              <a:buChar char="-"/>
              <a:tabLst>
                <a:tab pos="857250" algn="l"/>
              </a:tabLst>
              <a:defRPr sz="1500">
                <a:solidFill>
                  <a:schemeClr val="tx1"/>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smtClean="0"/>
              <a:t>CLICK TO EDIT MASTER TEXT STYLES</a:t>
            </a:r>
          </a:p>
          <a:p>
            <a:pPr lvl="1"/>
            <a:r>
              <a:rPr lang="en-US" dirty="0" smtClean="0"/>
              <a:t>Second level text</a:t>
            </a:r>
          </a:p>
          <a:p>
            <a:pPr lvl="2"/>
            <a:r>
              <a:rPr lang="en-US" dirty="0" smtClean="0"/>
              <a:t>Third level</a:t>
            </a:r>
          </a:p>
          <a:p>
            <a:pPr lvl="1"/>
            <a:r>
              <a:rPr lang="en-US" dirty="0" smtClean="0"/>
              <a:t>Second level text</a:t>
            </a:r>
          </a:p>
          <a:p>
            <a:pPr marL="857250" marR="0" lvl="2" indent="-171450" algn="l" defTabSz="685800" rtl="0" eaLnBrk="1" fontAlgn="auto" latinLnBrk="0" hangingPunct="1">
              <a:lnSpc>
                <a:spcPts val="1725"/>
              </a:lnSpc>
              <a:spcBef>
                <a:spcPts val="375"/>
              </a:spcBef>
              <a:spcAft>
                <a:spcPts val="0"/>
              </a:spcAft>
              <a:buClr>
                <a:srgbClr val="005BBB"/>
              </a:buClr>
              <a:buSzTx/>
              <a:buFont typeface="LucidaGrande" charset="0"/>
              <a:buChar char="-"/>
              <a:tabLst/>
              <a:defRPr/>
            </a:pPr>
            <a:r>
              <a:rPr lang="en-US" dirty="0" smtClean="0"/>
              <a:t>Third level</a:t>
            </a:r>
          </a:p>
          <a:p>
            <a:pPr lvl="0"/>
            <a:r>
              <a:rPr lang="en-US" dirty="0" smtClean="0"/>
              <a:t>CLICK TO EDIT MASTER TEXT STYLES</a:t>
            </a:r>
          </a:p>
          <a:p>
            <a:pPr lvl="1"/>
            <a:r>
              <a:rPr lang="en-US" dirty="0" smtClean="0"/>
              <a:t>Second level text </a:t>
            </a:r>
          </a:p>
          <a:p>
            <a:pPr lvl="2"/>
            <a:r>
              <a:rPr lang="en-US" dirty="0" smtClean="0"/>
              <a:t>Third level</a:t>
            </a:r>
          </a:p>
          <a:p>
            <a:pPr marL="857250" marR="0" lvl="2" indent="-171450" algn="l" defTabSz="685800" rtl="0" eaLnBrk="1" fontAlgn="auto" latinLnBrk="0" hangingPunct="1">
              <a:lnSpc>
                <a:spcPts val="1725"/>
              </a:lnSpc>
              <a:spcBef>
                <a:spcPts val="375"/>
              </a:spcBef>
              <a:spcAft>
                <a:spcPts val="0"/>
              </a:spcAft>
              <a:buClr>
                <a:srgbClr val="005BBB"/>
              </a:buClr>
              <a:buSzTx/>
              <a:buFont typeface="LucidaGrande" charset="0"/>
              <a:buChar char="-"/>
              <a:tabLst/>
              <a:defRPr/>
            </a:pPr>
            <a:r>
              <a:rPr lang="en-US" dirty="0" smtClean="0"/>
              <a:t>Third level</a:t>
            </a:r>
          </a:p>
        </p:txBody>
      </p:sp>
    </p:spTree>
    <p:extLst>
      <p:ext uri="{BB962C8B-B14F-4D97-AF65-F5344CB8AC3E}">
        <p14:creationId xmlns:p14="http://schemas.microsoft.com/office/powerpoint/2010/main" val="54941200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3823924" y="873940"/>
            <a:ext cx="5320076" cy="5987235"/>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smtClean="0"/>
          </a:p>
          <a:p>
            <a:r>
              <a:rPr lang="en-US" dirty="0" smtClean="0"/>
              <a:t>Drag picture to placeholder or click icon to add</a:t>
            </a:r>
            <a:endParaRPr lang="en-US" dirty="0"/>
          </a:p>
        </p:txBody>
      </p:sp>
      <p:sp>
        <p:nvSpPr>
          <p:cNvPr id="6" name="Title 3"/>
          <p:cNvSpPr>
            <a:spLocks noGrp="1"/>
          </p:cNvSpPr>
          <p:nvPr>
            <p:ph type="title" hasCustomPrompt="1"/>
          </p:nvPr>
        </p:nvSpPr>
        <p:spPr>
          <a:xfrm>
            <a:off x="427101" y="1320800"/>
            <a:ext cx="3201490" cy="716084"/>
          </a:xfrm>
          <a:prstGeom prst="rect">
            <a:avLst/>
          </a:prstGeom>
        </p:spPr>
        <p:txBody>
          <a:bodyPr anchor="b">
            <a:normAutofit/>
          </a:bodyPr>
          <a:lstStyle>
            <a:lvl1pPr>
              <a:lnSpc>
                <a:spcPct val="80000"/>
              </a:lnSpc>
              <a:defRPr sz="27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8" name="Text Placeholder 2"/>
          <p:cNvSpPr>
            <a:spLocks noGrp="1"/>
          </p:cNvSpPr>
          <p:nvPr>
            <p:ph type="body" idx="1" hasCustomPrompt="1"/>
          </p:nvPr>
        </p:nvSpPr>
        <p:spPr>
          <a:xfrm>
            <a:off x="427102" y="2189263"/>
            <a:ext cx="3001899" cy="2768327"/>
          </a:xfrm>
          <a:prstGeom prst="rect">
            <a:avLst/>
          </a:prstGeom>
        </p:spPr>
        <p:txBody>
          <a:bodyPr>
            <a:noAutofit/>
          </a:bodyPr>
          <a:lstStyle>
            <a:lvl1pPr marL="0" indent="0">
              <a:lnSpc>
                <a:spcPts val="195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174804058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3835974" y="873940"/>
            <a:ext cx="5308027" cy="3125458"/>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smtClean="0"/>
          </a:p>
          <a:p>
            <a:r>
              <a:rPr lang="en-US" dirty="0" smtClean="0"/>
              <a:t>Drag picture to placeholder or click icon to add</a:t>
            </a:r>
            <a:endParaRPr lang="en-US" dirty="0"/>
          </a:p>
        </p:txBody>
      </p:sp>
      <p:sp>
        <p:nvSpPr>
          <p:cNvPr id="6" name="Title 3"/>
          <p:cNvSpPr>
            <a:spLocks noGrp="1"/>
          </p:cNvSpPr>
          <p:nvPr>
            <p:ph type="title" hasCustomPrompt="1"/>
          </p:nvPr>
        </p:nvSpPr>
        <p:spPr>
          <a:xfrm>
            <a:off x="427101" y="1320800"/>
            <a:ext cx="3201490" cy="716084"/>
          </a:xfrm>
          <a:prstGeom prst="rect">
            <a:avLst/>
          </a:prstGeom>
        </p:spPr>
        <p:txBody>
          <a:bodyPr anchor="b">
            <a:normAutofit/>
          </a:bodyPr>
          <a:lstStyle>
            <a:lvl1pPr>
              <a:lnSpc>
                <a:spcPct val="80000"/>
              </a:lnSpc>
              <a:defRPr sz="27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7" name="Picture Placeholder 2"/>
          <p:cNvSpPr>
            <a:spLocks noGrp="1" noChangeAspect="1"/>
          </p:cNvSpPr>
          <p:nvPr>
            <p:ph type="pic" idx="14"/>
          </p:nvPr>
        </p:nvSpPr>
        <p:spPr>
          <a:xfrm>
            <a:off x="3835973" y="3998296"/>
            <a:ext cx="270189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smtClean="0"/>
          </a:p>
          <a:p>
            <a:r>
              <a:rPr lang="en-US" dirty="0" smtClean="0"/>
              <a:t>Drag picture to placeholder or click icon to add</a:t>
            </a:r>
            <a:endParaRPr lang="en-US" dirty="0"/>
          </a:p>
        </p:txBody>
      </p:sp>
      <p:sp>
        <p:nvSpPr>
          <p:cNvPr id="9" name="Picture Placeholder 2"/>
          <p:cNvSpPr>
            <a:spLocks noGrp="1" noChangeAspect="1"/>
          </p:cNvSpPr>
          <p:nvPr>
            <p:ph type="pic" idx="15"/>
          </p:nvPr>
        </p:nvSpPr>
        <p:spPr>
          <a:xfrm>
            <a:off x="6525817" y="3998296"/>
            <a:ext cx="2618184"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smtClean="0"/>
          </a:p>
          <a:p>
            <a:r>
              <a:rPr lang="en-US" dirty="0" smtClean="0"/>
              <a:t>Drag picture to placeholder or click icon to add</a:t>
            </a:r>
            <a:endParaRPr lang="en-US" dirty="0"/>
          </a:p>
        </p:txBody>
      </p:sp>
      <p:sp>
        <p:nvSpPr>
          <p:cNvPr id="10" name="Text Placeholder 2"/>
          <p:cNvSpPr>
            <a:spLocks noGrp="1"/>
          </p:cNvSpPr>
          <p:nvPr>
            <p:ph type="body" idx="1" hasCustomPrompt="1"/>
          </p:nvPr>
        </p:nvSpPr>
        <p:spPr>
          <a:xfrm>
            <a:off x="427102" y="2189263"/>
            <a:ext cx="3001899" cy="2768327"/>
          </a:xfrm>
          <a:prstGeom prst="rect">
            <a:avLst/>
          </a:prstGeom>
        </p:spPr>
        <p:txBody>
          <a:bodyPr>
            <a:noAutofit/>
          </a:bodyPr>
          <a:lstStyle>
            <a:lvl1pPr marL="0" indent="0">
              <a:lnSpc>
                <a:spcPts val="195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178727159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0" y="883920"/>
            <a:ext cx="9144000" cy="5974080"/>
          </a:xfrm>
          <a:prstGeom prst="rect">
            <a:avLst/>
          </a:prstGeom>
          <a:solidFill>
            <a:schemeClr val="bg2">
              <a:lumMod val="75000"/>
            </a:schemeClr>
          </a:solidFill>
          <a:ln>
            <a:no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smtClean="0"/>
          </a:p>
          <a:p>
            <a:r>
              <a:rPr lang="en-US" dirty="0" smtClean="0"/>
              <a:t>Drag picture to placeholder or click icon to add</a:t>
            </a:r>
            <a:endParaRPr lang="en-US" dirty="0"/>
          </a:p>
        </p:txBody>
      </p:sp>
    </p:spTree>
    <p:extLst>
      <p:ext uri="{BB962C8B-B14F-4D97-AF65-F5344CB8AC3E}">
        <p14:creationId xmlns:p14="http://schemas.microsoft.com/office/powerpoint/2010/main" val="7845194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01479" y="0"/>
            <a:ext cx="877204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1800" dirty="0" smtClean="0">
                <a:latin typeface="Arial" charset="0"/>
              </a:rPr>
              <a:t>‘-</a:t>
            </a:r>
            <a:endParaRPr lang="en-US" sz="1800" dirty="0">
              <a:latin typeface="Arial" charset="0"/>
            </a:endParaRPr>
          </a:p>
        </p:txBody>
      </p:sp>
      <p:sp>
        <p:nvSpPr>
          <p:cNvPr id="8" name="Title 1"/>
          <p:cNvSpPr txBox="1">
            <a:spLocks/>
          </p:cNvSpPr>
          <p:nvPr userDrawn="1"/>
        </p:nvSpPr>
        <p:spPr>
          <a:xfrm>
            <a:off x="1534334" y="1023930"/>
            <a:ext cx="6418317"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3600" dirty="0">
              <a:latin typeface="Georgia" charset="0"/>
              <a:ea typeface="Georgia" charset="0"/>
              <a:cs typeface="Georgia" charset="0"/>
            </a:endParaRPr>
          </a:p>
        </p:txBody>
      </p:sp>
      <p:sp>
        <p:nvSpPr>
          <p:cNvPr id="9" name="Text Placeholder 2"/>
          <p:cNvSpPr txBox="1">
            <a:spLocks/>
          </p:cNvSpPr>
          <p:nvPr userDrawn="1"/>
        </p:nvSpPr>
        <p:spPr>
          <a:xfrm>
            <a:off x="1534334" y="2555889"/>
            <a:ext cx="6418317"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200" dirty="0">
              <a:latin typeface="Arial" charset="0"/>
              <a:ea typeface="Arial" charset="0"/>
              <a:cs typeface="Arial" charset="0"/>
            </a:endParaRPr>
          </a:p>
        </p:txBody>
      </p:sp>
      <p:pic>
        <p:nvPicPr>
          <p:cNvPr id="14" name="Picture 13"/>
          <p:cNvPicPr>
            <a:picLocks noChangeAspect="1"/>
          </p:cNvPicPr>
          <p:nvPr userDrawn="1"/>
        </p:nvPicPr>
        <p:blipFill rotWithShape="1">
          <a:blip r:embed="rId13">
            <a:extLst>
              <a:ext uri="{28A0092B-C50C-407E-A947-70E740481C1C}">
                <a14:useLocalDpi xmlns:a14="http://schemas.microsoft.com/office/drawing/2010/main" val="0"/>
              </a:ext>
            </a:extLst>
          </a:blip>
          <a:srcRect/>
          <a:stretch/>
        </p:blipFill>
        <p:spPr>
          <a:xfrm>
            <a:off x="0" y="0"/>
            <a:ext cx="9143998" cy="6857999"/>
          </a:xfrm>
          <a:prstGeom prst="rect">
            <a:avLst/>
          </a:prstGeom>
        </p:spPr>
      </p:pic>
      <p:sp>
        <p:nvSpPr>
          <p:cNvPr id="12" name="Text Placeholder 11"/>
          <p:cNvSpPr>
            <a:spLocks noGrp="1"/>
          </p:cNvSpPr>
          <p:nvPr>
            <p:ph type="body" idx="1"/>
          </p:nvPr>
        </p:nvSpPr>
        <p:spPr>
          <a:xfrm>
            <a:off x="425196" y="2320111"/>
            <a:ext cx="7886700" cy="381338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Title Placeholder 12"/>
          <p:cNvSpPr>
            <a:spLocks noGrp="1"/>
          </p:cNvSpPr>
          <p:nvPr>
            <p:ph type="title"/>
          </p:nvPr>
        </p:nvSpPr>
        <p:spPr>
          <a:xfrm>
            <a:off x="425196" y="1316736"/>
            <a:ext cx="7886700" cy="86843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11" name="Slide Number Placeholder 6"/>
          <p:cNvSpPr txBox="1">
            <a:spLocks/>
          </p:cNvSpPr>
          <p:nvPr userDrawn="1"/>
        </p:nvSpPr>
        <p:spPr>
          <a:xfrm>
            <a:off x="8284464" y="6221885"/>
            <a:ext cx="544068" cy="534516"/>
          </a:xfrm>
          <a:prstGeom prst="rect">
            <a:avLst/>
          </a:prstGeom>
        </p:spPr>
        <p:txBody>
          <a:bodyPr vert="horz" lIns="91440" tIns="45720" rIns="91440" bIns="4572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200" b="1" smtClean="0">
                <a:solidFill>
                  <a:schemeClr val="tx1"/>
                </a:solidFill>
                <a:latin typeface="Arial" charset="0"/>
                <a:ea typeface="Arial" charset="0"/>
                <a:cs typeface="Arial" charset="0"/>
              </a:rPr>
              <a:pPr/>
              <a:t>‹#›</a:t>
            </a:fld>
            <a:endParaRPr lang="en-US" sz="1200" b="1" dirty="0">
              <a:solidFill>
                <a:schemeClr val="tx1"/>
              </a:solidFill>
              <a:latin typeface="Arial" charset="0"/>
              <a:ea typeface="Arial" charset="0"/>
              <a:cs typeface="Arial" charset="0"/>
            </a:endParaRPr>
          </a:p>
        </p:txBody>
      </p:sp>
      <p:pic>
        <p:nvPicPr>
          <p:cNvPr id="10" name="Picture 9"/>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56461" y="56223"/>
            <a:ext cx="5839539" cy="834219"/>
          </a:xfrm>
          <a:prstGeom prst="rect">
            <a:avLst/>
          </a:prstGeom>
        </p:spPr>
      </p:pic>
    </p:spTree>
    <p:extLst>
      <p:ext uri="{BB962C8B-B14F-4D97-AF65-F5344CB8AC3E}">
        <p14:creationId xmlns:p14="http://schemas.microsoft.com/office/powerpoint/2010/main" val="538035647"/>
      </p:ext>
    </p:extLst>
  </p:cSld>
  <p:clrMap bg1="lt1" tx1="dk1" bg2="lt2" tx2="dk2" accent1="accent1" accent2="accent2" accent3="accent3" accent4="accent4" accent5="accent5" accent6="accent6" hlink="hlink" folHlink="folHlink"/>
  <p:sldLayoutIdLst>
    <p:sldLayoutId id="2147483896" r:id="rId1"/>
    <p:sldLayoutId id="2147483894" r:id="rId2"/>
    <p:sldLayoutId id="2147483895" r:id="rId3"/>
    <p:sldLayoutId id="2147483897" r:id="rId4"/>
    <p:sldLayoutId id="2147483907" r:id="rId5"/>
    <p:sldLayoutId id="2147483898" r:id="rId6"/>
    <p:sldLayoutId id="2147483900" r:id="rId7"/>
    <p:sldLayoutId id="2147483906" r:id="rId8"/>
    <p:sldLayoutId id="2147483902" r:id="rId9"/>
    <p:sldLayoutId id="2147483908" r:id="rId10"/>
    <p:sldLayoutId id="2147483910" r:id="rId11"/>
  </p:sldLayoutIdLst>
  <p:timing>
    <p:tnLst>
      <p:par>
        <p:cTn id="1" dur="indefinite" restart="never" nodeType="tmRoot"/>
      </p:par>
    </p:tnLst>
  </p:timing>
  <p:hf hdr="0" dt="0"/>
  <p:txStyles>
    <p:titleStyle>
      <a:lvl1pPr algn="l" defTabSz="685800" rtl="0" eaLnBrk="1" latinLnBrk="0" hangingPunct="1">
        <a:lnSpc>
          <a:spcPct val="90000"/>
        </a:lnSpc>
        <a:spcBef>
          <a:spcPct val="0"/>
        </a:spcBef>
        <a:buNone/>
        <a:defRPr sz="2700" kern="1200">
          <a:solidFill>
            <a:schemeClr val="tx2"/>
          </a:solidFill>
          <a:latin typeface="Georgia" charset="0"/>
          <a:ea typeface="Georgia" charset="0"/>
          <a:cs typeface="Georgia" charset="0"/>
        </a:defRPr>
      </a:lvl1pPr>
    </p:titleStyle>
    <p:bodyStyle>
      <a:lvl1pPr marL="171450" indent="-171450" algn="l" defTabSz="685800" rtl="0" eaLnBrk="1" latinLnBrk="0" hangingPunct="1">
        <a:lnSpc>
          <a:spcPct val="90000"/>
        </a:lnSpc>
        <a:spcBef>
          <a:spcPts val="750"/>
        </a:spcBef>
        <a:buClr>
          <a:srgbClr val="005BBB"/>
        </a:buClr>
        <a:buFont typeface="Arial" panose="020B0604020202020204" pitchFamily="34" charset="0"/>
        <a:buChar char="•"/>
        <a:defRPr sz="1500" kern="1200" baseline="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Clr>
          <a:srgbClr val="005BBB"/>
        </a:buClr>
        <a:buFont typeface="Arial" panose="020B0604020202020204" pitchFamily="34" charset="0"/>
        <a:buChar char="•"/>
        <a:defRPr sz="1500" kern="1200" baseline="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Clr>
          <a:srgbClr val="005BBB"/>
        </a:buClr>
        <a:buFont typeface="LucidaGrande" charset="0"/>
        <a:buChar char="-"/>
        <a:defRPr sz="1350" kern="1200" baseline="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Clr>
          <a:srgbClr val="005BBB"/>
        </a:buClr>
        <a:buFont typeface="Arial" panose="020B0604020202020204" pitchFamily="34" charset="0"/>
        <a:buChar char="•"/>
        <a:defRPr sz="135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Clr>
          <a:srgbClr val="005BBB"/>
        </a:buClr>
        <a:buFont typeface="Arial" panose="020B0604020202020204" pitchFamily="34" charset="0"/>
        <a:buChar char="•"/>
        <a:defRPr sz="13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80" userDrawn="1">
          <p15:clr>
            <a:srgbClr val="F26B43"/>
          </p15:clr>
        </p15:guide>
        <p15:guide id="2" pos="312" userDrawn="1">
          <p15:clr>
            <a:srgbClr val="F26B43"/>
          </p15:clr>
        </p15:guide>
        <p15:guide id="3" orient="horz" pos="4016" userDrawn="1">
          <p15:clr>
            <a:srgbClr val="F26B43"/>
          </p15:clr>
        </p15:guide>
        <p15:guide id="4" pos="5544" userDrawn="1">
          <p15:clr>
            <a:srgbClr val="F26B43"/>
          </p15:clr>
        </p15:guide>
        <p15:guide id="5" pos="216" userDrawn="1">
          <p15:clr>
            <a:srgbClr val="F26B43"/>
          </p15:clr>
        </p15:guide>
        <p15:guide id="6" pos="3348" userDrawn="1">
          <p15:clr>
            <a:srgbClr val="F26B43"/>
          </p15:clr>
        </p15:guide>
        <p15:guide id="7" pos="3528" userDrawn="1">
          <p15:clr>
            <a:srgbClr val="F26B43"/>
          </p15:clr>
        </p15:guide>
        <p15:guide id="8" pos="3384" userDrawn="1">
          <p15:clr>
            <a:srgbClr val="F26B43"/>
          </p15:clr>
        </p15:guide>
        <p15:guide id="9" orient="horz" pos="1848" userDrawn="1">
          <p15:clr>
            <a:srgbClr val="F26B43"/>
          </p15:clr>
        </p15:guide>
        <p15:guide id="10" orient="horz" pos="1896" userDrawn="1">
          <p15:clr>
            <a:srgbClr val="F26B43"/>
          </p15:clr>
        </p15:guide>
        <p15:guide id="11" orient="horz" pos="2880" userDrawn="1">
          <p15:clr>
            <a:srgbClr val="F26B43"/>
          </p15:clr>
        </p15:guide>
        <p15:guide id="12" orient="horz" pos="283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hyperlink" Target="http://resteach.ccnmtl.columbia.edu/" TargetMode="Externa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solidFill>
                  <a:srgbClr val="005BBB"/>
                </a:solidFill>
              </a:rPr>
              <a:t>Slide 1</a:t>
            </a:r>
            <a:endParaRPr lang="en-US" dirty="0">
              <a:solidFill>
                <a:srgbClr val="005BBB"/>
              </a:solidFill>
            </a:endParaRPr>
          </a:p>
        </p:txBody>
      </p:sp>
      <p:sp>
        <p:nvSpPr>
          <p:cNvPr id="9" name="Subtitle 2" descr="Feedforward Approach for Delivering Feedback" title="Slide Title"/>
          <p:cNvSpPr txBox="1">
            <a:spLocks/>
          </p:cNvSpPr>
          <p:nvPr/>
        </p:nvSpPr>
        <p:spPr>
          <a:xfrm>
            <a:off x="291886" y="762272"/>
            <a:ext cx="8560228" cy="1350061"/>
          </a:xfrm>
          <a:prstGeom prst="rect">
            <a:avLst/>
          </a:prstGeom>
        </p:spPr>
        <p:txBody>
          <a:bodyPr>
            <a:normAutofit/>
          </a:bodyPr>
          <a:lstStyle>
            <a:lvl1pPr marL="171450" indent="-171450" algn="l" defTabSz="685800" rtl="0" eaLnBrk="1" latinLnBrk="0" hangingPunct="1">
              <a:lnSpc>
                <a:spcPct val="90000"/>
              </a:lnSpc>
              <a:spcBef>
                <a:spcPts val="750"/>
              </a:spcBef>
              <a:buClr>
                <a:srgbClr val="005BBB"/>
              </a:buClr>
              <a:buFont typeface="Arial" panose="020B0604020202020204" pitchFamily="34" charset="0"/>
              <a:buChar char="•"/>
              <a:defRPr sz="1500" kern="1200" baseline="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Clr>
                <a:srgbClr val="005BBB"/>
              </a:buClr>
              <a:buFont typeface="Arial" panose="020B0604020202020204" pitchFamily="34" charset="0"/>
              <a:buChar char="•"/>
              <a:defRPr sz="1500" kern="1200" baseline="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Clr>
                <a:srgbClr val="005BBB"/>
              </a:buClr>
              <a:buFont typeface="LucidaGrande" charset="0"/>
              <a:buChar char="-"/>
              <a:defRPr sz="1350" kern="1200" baseline="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Clr>
                <a:srgbClr val="005BBB"/>
              </a:buClr>
              <a:buFont typeface="Arial" panose="020B0604020202020204" pitchFamily="34" charset="0"/>
              <a:buChar char="•"/>
              <a:defRPr sz="135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Clr>
                <a:srgbClr val="005BBB"/>
              </a:buClr>
              <a:buFont typeface="Arial" panose="020B0604020202020204" pitchFamily="34" charset="0"/>
              <a:buChar char="•"/>
              <a:defRPr sz="13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4400" b="1" dirty="0" smtClean="0">
                <a:solidFill>
                  <a:schemeClr val="bg1"/>
                </a:solidFill>
              </a:rPr>
              <a:t>FEED</a:t>
            </a:r>
            <a:r>
              <a:rPr lang="en-US" sz="4400" b="1" dirty="0" smtClean="0">
                <a:ln>
                  <a:solidFill>
                    <a:schemeClr val="accent3">
                      <a:lumMod val="75000"/>
                    </a:schemeClr>
                  </a:solidFill>
                </a:ln>
                <a:solidFill>
                  <a:schemeClr val="accent3">
                    <a:lumMod val="60000"/>
                    <a:lumOff val="40000"/>
                  </a:schemeClr>
                </a:solidFill>
              </a:rPr>
              <a:t>FORWARD</a:t>
            </a:r>
            <a:r>
              <a:rPr lang="en-US" sz="4400" b="1" dirty="0" smtClean="0">
                <a:solidFill>
                  <a:schemeClr val="bg1"/>
                </a:solidFill>
              </a:rPr>
              <a:t> APPROACH FOR DELIVERING </a:t>
            </a:r>
            <a:r>
              <a:rPr lang="en-US" sz="4400" b="1" dirty="0" smtClean="0">
                <a:ln>
                  <a:solidFill>
                    <a:schemeClr val="accent3">
                      <a:lumMod val="75000"/>
                    </a:schemeClr>
                  </a:solidFill>
                </a:ln>
                <a:solidFill>
                  <a:schemeClr val="accent3">
                    <a:lumMod val="60000"/>
                    <a:lumOff val="40000"/>
                  </a:schemeClr>
                </a:solidFill>
              </a:rPr>
              <a:t>FEEDBACK</a:t>
            </a:r>
          </a:p>
        </p:txBody>
      </p:sp>
      <p:sp>
        <p:nvSpPr>
          <p:cNvPr id="10" name="Rectangle 9"/>
          <p:cNvSpPr/>
          <p:nvPr/>
        </p:nvSpPr>
        <p:spPr>
          <a:xfrm>
            <a:off x="533936" y="2676727"/>
            <a:ext cx="5716059" cy="1200329"/>
          </a:xfrm>
          <a:prstGeom prst="rect">
            <a:avLst/>
          </a:prstGeom>
        </p:spPr>
        <p:txBody>
          <a:bodyPr wrap="square">
            <a:spAutoFit/>
          </a:bodyPr>
          <a:lstStyle/>
          <a:p>
            <a:r>
              <a:rPr lang="en-US" sz="2400" b="1" i="1" dirty="0" smtClean="0">
                <a:solidFill>
                  <a:schemeClr val="bg1"/>
                </a:solidFill>
                <a:latin typeface="Georgia" panose="02040502050405020303" pitchFamily="18" charset="0"/>
              </a:rPr>
              <a:t>Strategies, tips, and tools to effectively provide feedback and promote change</a:t>
            </a:r>
            <a:endParaRPr lang="en-US" sz="2400" b="1" i="1" dirty="0">
              <a:solidFill>
                <a:schemeClr val="bg1"/>
              </a:solidFill>
              <a:latin typeface="Georgia" panose="02040502050405020303" pitchFamily="18" charset="0"/>
            </a:endParaRPr>
          </a:p>
        </p:txBody>
      </p:sp>
      <p:sp>
        <p:nvSpPr>
          <p:cNvPr id="11" name="Text Placeholder 1"/>
          <p:cNvSpPr txBox="1">
            <a:spLocks/>
          </p:cNvSpPr>
          <p:nvPr/>
        </p:nvSpPr>
        <p:spPr>
          <a:xfrm>
            <a:off x="-170052" y="4809604"/>
            <a:ext cx="4979987" cy="1651000"/>
          </a:xfrm>
          <a:prstGeom prst="rect">
            <a:avLst/>
          </a:prstGeom>
        </p:spPr>
        <p:txBody>
          <a:bodyPr vert="horz" lIns="0" tIns="45720" rIns="91440" bIns="45720" rtlCol="0">
            <a:noAutofit/>
          </a:bodyPr>
          <a:lstStyle>
            <a:lvl1pPr marL="0" indent="0" algn="l" defTabSz="685800" rtl="0" eaLnBrk="1" latinLnBrk="0" hangingPunct="1">
              <a:lnSpc>
                <a:spcPct val="90000"/>
              </a:lnSpc>
              <a:spcBef>
                <a:spcPts val="750"/>
              </a:spcBef>
              <a:buClr>
                <a:srgbClr val="005BBB"/>
              </a:buClr>
              <a:buFont typeface="Arial" panose="020B0604020202020204" pitchFamily="34" charset="0"/>
              <a:buNone/>
              <a:defRPr sz="2100" b="0" i="0" kern="1200" baseline="0">
                <a:solidFill>
                  <a:schemeClr val="bg1"/>
                </a:solidFill>
                <a:latin typeface="Georgia" charset="0"/>
                <a:ea typeface="Georgia" charset="0"/>
                <a:cs typeface="Georgia" charset="0"/>
              </a:defRPr>
            </a:lvl1pPr>
            <a:lvl2pPr marL="514350" indent="-171450" algn="l" defTabSz="685800" rtl="0" eaLnBrk="1" latinLnBrk="0" hangingPunct="1">
              <a:lnSpc>
                <a:spcPct val="90000"/>
              </a:lnSpc>
              <a:spcBef>
                <a:spcPts val="375"/>
              </a:spcBef>
              <a:buClr>
                <a:srgbClr val="005BBB"/>
              </a:buClr>
              <a:buFont typeface="Arial" panose="020B0604020202020204" pitchFamily="34" charset="0"/>
              <a:buChar char="•"/>
              <a:defRPr sz="1500" kern="1200" baseline="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Clr>
                <a:srgbClr val="005BBB"/>
              </a:buClr>
              <a:buFont typeface="LucidaGrande" charset="0"/>
              <a:buChar char="-"/>
              <a:defRPr sz="1350" kern="1200" baseline="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Clr>
                <a:srgbClr val="005BBB"/>
              </a:buClr>
              <a:buFont typeface="Arial" panose="020B0604020202020204" pitchFamily="34" charset="0"/>
              <a:buChar char="•"/>
              <a:defRPr sz="135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Clr>
                <a:srgbClr val="005BBB"/>
              </a:buClr>
              <a:buFont typeface="Arial" panose="020B0604020202020204" pitchFamily="34" charset="0"/>
              <a:buChar char="•"/>
              <a:defRPr sz="13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4500" smtClean="0">
                <a:latin typeface="+mj-lt"/>
              </a:rPr>
              <a:t>UB </a:t>
            </a:r>
            <a:r>
              <a:rPr lang="en-US" sz="4500" smtClean="0">
                <a:ln>
                  <a:solidFill>
                    <a:schemeClr val="accent3">
                      <a:lumMod val="75000"/>
                    </a:schemeClr>
                  </a:solidFill>
                </a:ln>
                <a:solidFill>
                  <a:schemeClr val="accent3">
                    <a:lumMod val="60000"/>
                    <a:lumOff val="40000"/>
                  </a:schemeClr>
                </a:solidFill>
                <a:latin typeface="+mj-lt"/>
              </a:rPr>
              <a:t>REds</a:t>
            </a:r>
            <a:endParaRPr lang="en-US" sz="4500" dirty="0">
              <a:latin typeface="+mj-lt"/>
            </a:endParaRPr>
          </a:p>
        </p:txBody>
      </p:sp>
    </p:spTree>
    <p:extLst>
      <p:ext uri="{BB962C8B-B14F-4D97-AF65-F5344CB8AC3E}">
        <p14:creationId xmlns:p14="http://schemas.microsoft.com/office/powerpoint/2010/main" val="25380607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196" y="1011936"/>
            <a:ext cx="7886700" cy="868430"/>
          </a:xfrm>
        </p:spPr>
        <p:txBody>
          <a:bodyPr>
            <a:normAutofit/>
          </a:bodyPr>
          <a:lstStyle/>
          <a:p>
            <a:r>
              <a:rPr lang="en-US" sz="3600" b="1" dirty="0"/>
              <a:t>Why </a:t>
            </a:r>
            <a:r>
              <a:rPr lang="en-US" sz="3600" b="1" dirty="0" smtClean="0"/>
              <a:t>Feedback?</a:t>
            </a:r>
            <a:endParaRPr lang="en-US" sz="3600" dirty="0"/>
          </a:p>
        </p:txBody>
      </p:sp>
      <p:sp>
        <p:nvSpPr>
          <p:cNvPr id="3" name="Content Placeholder 2"/>
          <p:cNvSpPr>
            <a:spLocks noGrp="1"/>
          </p:cNvSpPr>
          <p:nvPr>
            <p:ph idx="1"/>
          </p:nvPr>
        </p:nvSpPr>
        <p:spPr/>
        <p:txBody>
          <a:bodyPr>
            <a:noAutofit/>
          </a:bodyPr>
          <a:lstStyle/>
          <a:p>
            <a:pPr marL="0" indent="0" algn="ctr">
              <a:buNone/>
            </a:pPr>
            <a:r>
              <a:rPr lang="en-US" sz="2400" i="1" dirty="0"/>
              <a:t>“Without feedback, mistakes go uncorrected, good</a:t>
            </a:r>
          </a:p>
          <a:p>
            <a:pPr marL="0" indent="0" algn="ctr">
              <a:buNone/>
            </a:pPr>
            <a:r>
              <a:rPr lang="en-US" sz="2400" i="1" dirty="0"/>
              <a:t>performance is not reinforced, and clinical competence is</a:t>
            </a:r>
          </a:p>
          <a:p>
            <a:pPr marL="0" indent="0" algn="ctr">
              <a:buNone/>
            </a:pPr>
            <a:r>
              <a:rPr lang="en-US" sz="2400" i="1" dirty="0"/>
              <a:t>achieved empirically or not at all.”</a:t>
            </a:r>
          </a:p>
          <a:p>
            <a:pPr marL="0" indent="0" algn="ctr">
              <a:buNone/>
            </a:pPr>
            <a:r>
              <a:rPr lang="en-US" sz="2400" i="1" dirty="0"/>
              <a:t>“The important things to remember about feedback in</a:t>
            </a:r>
          </a:p>
          <a:p>
            <a:pPr marL="0" indent="0" algn="ctr">
              <a:buNone/>
            </a:pPr>
            <a:r>
              <a:rPr lang="en-US" sz="2400" i="1" dirty="0"/>
              <a:t>medical education are that (1) it is necessary, (2) it is</a:t>
            </a:r>
          </a:p>
          <a:p>
            <a:pPr marL="0" indent="0" algn="ctr">
              <a:buNone/>
            </a:pPr>
            <a:r>
              <a:rPr lang="en-US" sz="2400" i="1" dirty="0"/>
              <a:t>valuable, </a:t>
            </a:r>
            <a:r>
              <a:rPr lang="en-US" sz="2400" b="1" i="1" dirty="0"/>
              <a:t>and (3) after a bit of practice and planning, </a:t>
            </a:r>
            <a:r>
              <a:rPr lang="en-US" sz="2400" b="1" i="1" dirty="0" smtClean="0"/>
              <a:t>it is </a:t>
            </a:r>
            <a:r>
              <a:rPr lang="en-US" sz="2400" b="1" i="1" dirty="0"/>
              <a:t>not as difficult as one might think.”</a:t>
            </a:r>
          </a:p>
          <a:p>
            <a:pPr marL="0" indent="0" algn="ctr">
              <a:buNone/>
            </a:pPr>
            <a:endParaRPr lang="en-US" sz="2400" dirty="0"/>
          </a:p>
          <a:p>
            <a:pPr marL="0" indent="0" algn="ctr">
              <a:buNone/>
            </a:pPr>
            <a:r>
              <a:rPr lang="en-US" sz="2400" dirty="0"/>
              <a:t>- Jack </a:t>
            </a:r>
            <a:r>
              <a:rPr lang="en-US" sz="2400" dirty="0" err="1"/>
              <a:t>Ende</a:t>
            </a:r>
            <a:endParaRPr lang="en-US" sz="2400" dirty="0"/>
          </a:p>
        </p:txBody>
      </p:sp>
      <p:sp>
        <p:nvSpPr>
          <p:cNvPr id="6" name="TextBox 5"/>
          <p:cNvSpPr txBox="1"/>
          <p:nvPr/>
        </p:nvSpPr>
        <p:spPr>
          <a:xfrm>
            <a:off x="238897" y="6377049"/>
            <a:ext cx="6705600" cy="523220"/>
          </a:xfrm>
          <a:prstGeom prst="rect">
            <a:avLst/>
          </a:prstGeom>
          <a:noFill/>
        </p:spPr>
        <p:txBody>
          <a:bodyPr wrap="square" rtlCol="0">
            <a:spAutoFit/>
          </a:bodyPr>
          <a:lstStyle/>
          <a:p>
            <a:r>
              <a:rPr lang="en-US" sz="1400" dirty="0" err="1" smtClean="0"/>
              <a:t>Ende</a:t>
            </a:r>
            <a:r>
              <a:rPr lang="en-US" sz="1400" dirty="0" smtClean="0"/>
              <a:t> </a:t>
            </a:r>
            <a:r>
              <a:rPr lang="en-US" sz="1400" dirty="0"/>
              <a:t>J. Feedback in Clinical Medical Education. </a:t>
            </a:r>
            <a:r>
              <a:rPr lang="en-US" sz="1400" i="1" dirty="0"/>
              <a:t>JAMA 250(6):777-81, 1983</a:t>
            </a:r>
          </a:p>
          <a:p>
            <a:endParaRPr lang="en-US" sz="1400" dirty="0"/>
          </a:p>
        </p:txBody>
      </p:sp>
      <p:pic>
        <p:nvPicPr>
          <p:cNvPr id="1028" name="Picture 4" descr="Image result for feedba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1" y="994912"/>
            <a:ext cx="1429034" cy="1272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2999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196" y="1071076"/>
            <a:ext cx="7886700" cy="868430"/>
          </a:xfrm>
        </p:spPr>
        <p:txBody>
          <a:bodyPr>
            <a:normAutofit/>
          </a:bodyPr>
          <a:lstStyle/>
          <a:p>
            <a:r>
              <a:rPr lang="en-US" sz="3600" b="1" dirty="0" smtClean="0"/>
              <a:t>Why Feedforward?</a:t>
            </a:r>
            <a:endParaRPr lang="en-US" sz="3600" b="1" dirty="0"/>
          </a:p>
        </p:txBody>
      </p:sp>
      <p:sp>
        <p:nvSpPr>
          <p:cNvPr id="3" name="Content Placeholder 2"/>
          <p:cNvSpPr>
            <a:spLocks noGrp="1"/>
          </p:cNvSpPr>
          <p:nvPr>
            <p:ph idx="1"/>
          </p:nvPr>
        </p:nvSpPr>
        <p:spPr/>
        <p:txBody>
          <a:bodyPr>
            <a:normAutofit/>
          </a:bodyPr>
          <a:lstStyle/>
          <a:p>
            <a:pPr marL="342900" indent="-342900">
              <a:lnSpc>
                <a:spcPct val="110000"/>
              </a:lnSpc>
              <a:buFont typeface="+mj-lt"/>
              <a:buAutoNum type="arabicPeriod"/>
            </a:pPr>
            <a:r>
              <a:rPr lang="en-US" sz="2800" dirty="0" smtClean="0"/>
              <a:t>We can change the future.  We can’t change the past.</a:t>
            </a:r>
          </a:p>
          <a:p>
            <a:pPr marL="342900" indent="-342900">
              <a:lnSpc>
                <a:spcPct val="110000"/>
              </a:lnSpc>
              <a:buFont typeface="+mj-lt"/>
              <a:buAutoNum type="arabicPeriod"/>
            </a:pPr>
            <a:r>
              <a:rPr lang="en-US" sz="2800" dirty="0" smtClean="0"/>
              <a:t>Helping a trainee learn to be right is more productive than proving they were wrong.</a:t>
            </a:r>
          </a:p>
          <a:p>
            <a:pPr marL="342900" indent="-342900">
              <a:lnSpc>
                <a:spcPct val="110000"/>
              </a:lnSpc>
              <a:buFont typeface="+mj-lt"/>
              <a:buAutoNum type="arabicPeriod"/>
            </a:pPr>
            <a:r>
              <a:rPr lang="en-US" sz="2800" dirty="0" smtClean="0"/>
              <a:t>It is not taken as personally as feedback.</a:t>
            </a:r>
          </a:p>
          <a:p>
            <a:pPr marL="342900" indent="-342900">
              <a:lnSpc>
                <a:spcPct val="110000"/>
              </a:lnSpc>
              <a:buFont typeface="+mj-lt"/>
              <a:buAutoNum type="arabicPeriod"/>
            </a:pPr>
            <a:r>
              <a:rPr lang="en-US" sz="2800" dirty="0" smtClean="0"/>
              <a:t>It reinforces the possibility of change.</a:t>
            </a:r>
          </a:p>
          <a:p>
            <a:pPr marL="0" indent="0">
              <a:buNone/>
            </a:pPr>
            <a:endParaRPr lang="en-US" sz="2800" dirty="0"/>
          </a:p>
        </p:txBody>
      </p:sp>
      <p:sp>
        <p:nvSpPr>
          <p:cNvPr id="4" name="Rectangle 3"/>
          <p:cNvSpPr/>
          <p:nvPr/>
        </p:nvSpPr>
        <p:spPr>
          <a:xfrm>
            <a:off x="425196" y="6360209"/>
            <a:ext cx="4572000" cy="307777"/>
          </a:xfrm>
          <a:prstGeom prst="rect">
            <a:avLst/>
          </a:prstGeom>
        </p:spPr>
        <p:txBody>
          <a:bodyPr>
            <a:spAutoFit/>
          </a:bodyPr>
          <a:lstStyle/>
          <a:p>
            <a:r>
              <a:rPr lang="en-US" sz="1400" dirty="0" smtClean="0"/>
              <a:t>Goldsmith, M. Feedforward.2012.</a:t>
            </a:r>
            <a:endParaRPr lang="en-US" sz="1400" dirty="0"/>
          </a:p>
        </p:txBody>
      </p:sp>
      <p:pic>
        <p:nvPicPr>
          <p:cNvPr id="5" name="Picture 4" descr="Feed Forward Your Feedback" title="Clip Art"/>
          <p:cNvPicPr>
            <a:picLocks noChangeAspect="1"/>
          </p:cNvPicPr>
          <p:nvPr/>
        </p:nvPicPr>
        <p:blipFill>
          <a:blip r:embed="rId3"/>
          <a:stretch>
            <a:fillRect/>
          </a:stretch>
        </p:blipFill>
        <p:spPr>
          <a:xfrm>
            <a:off x="7629995" y="942580"/>
            <a:ext cx="1363801" cy="1377531"/>
          </a:xfrm>
          <a:prstGeom prst="rect">
            <a:avLst/>
          </a:prstGeom>
        </p:spPr>
      </p:pic>
    </p:spTree>
    <p:extLst>
      <p:ext uri="{BB962C8B-B14F-4D97-AF65-F5344CB8AC3E}">
        <p14:creationId xmlns:p14="http://schemas.microsoft.com/office/powerpoint/2010/main" val="3118557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Slide 12</a:t>
            </a:r>
            <a:endParaRPr lang="en-US" dirty="0">
              <a:solidFill>
                <a:schemeClr val="bg1"/>
              </a:solidFill>
            </a:endParaRPr>
          </a:p>
        </p:txBody>
      </p:sp>
      <p:sp>
        <p:nvSpPr>
          <p:cNvPr id="3" name="Content Placeholder 2"/>
          <p:cNvSpPr>
            <a:spLocks noGrp="1"/>
          </p:cNvSpPr>
          <p:nvPr>
            <p:ph idx="1"/>
          </p:nvPr>
        </p:nvSpPr>
        <p:spPr/>
        <p:txBody>
          <a:bodyPr/>
          <a:lstStyle/>
          <a:p>
            <a:endParaRPr lang="en-US"/>
          </a:p>
        </p:txBody>
      </p:sp>
      <p:pic>
        <p:nvPicPr>
          <p:cNvPr id="5" name="Content Placeholder 3" descr="Displays the relationship between Feedback vs. Feedforward." title="Graphic Table"/>
          <p:cNvPicPr>
            <a:picLocks noChangeAspect="1"/>
          </p:cNvPicPr>
          <p:nvPr/>
        </p:nvPicPr>
        <p:blipFill>
          <a:blip r:embed="rId3"/>
          <a:stretch>
            <a:fillRect/>
          </a:stretch>
        </p:blipFill>
        <p:spPr>
          <a:xfrm>
            <a:off x="0" y="873458"/>
            <a:ext cx="9144000" cy="5984542"/>
          </a:xfrm>
          <a:prstGeom prst="rect">
            <a:avLst/>
          </a:prstGeom>
        </p:spPr>
      </p:pic>
    </p:spTree>
    <p:extLst>
      <p:ext uri="{BB962C8B-B14F-4D97-AF65-F5344CB8AC3E}">
        <p14:creationId xmlns:p14="http://schemas.microsoft.com/office/powerpoint/2010/main" val="15985193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196" y="847180"/>
            <a:ext cx="7886700" cy="868430"/>
          </a:xfrm>
        </p:spPr>
        <p:txBody>
          <a:bodyPr>
            <a:normAutofit/>
          </a:bodyPr>
          <a:lstStyle/>
          <a:p>
            <a:r>
              <a:rPr lang="en-US" sz="3600" b="1" dirty="0" smtClean="0">
                <a:solidFill>
                  <a:srgbClr val="005BBB"/>
                </a:solidFill>
              </a:rPr>
              <a:t>Principles of Effective Feedback</a:t>
            </a:r>
            <a:endParaRPr lang="en-US" sz="3600" b="1" dirty="0">
              <a:solidFill>
                <a:srgbClr val="005BBB"/>
              </a:solidFill>
            </a:endParaRPr>
          </a:p>
        </p:txBody>
      </p:sp>
      <p:sp>
        <p:nvSpPr>
          <p:cNvPr id="3" name="Content Placeholder 2"/>
          <p:cNvSpPr>
            <a:spLocks noGrp="1"/>
          </p:cNvSpPr>
          <p:nvPr>
            <p:ph idx="1"/>
          </p:nvPr>
        </p:nvSpPr>
        <p:spPr>
          <a:xfrm>
            <a:off x="425196" y="1924694"/>
            <a:ext cx="7886700" cy="3813382"/>
          </a:xfrm>
        </p:spPr>
        <p:txBody>
          <a:bodyPr>
            <a:noAutofit/>
          </a:bodyPr>
          <a:lstStyle/>
          <a:p>
            <a:pPr>
              <a:lnSpc>
                <a:spcPct val="110000"/>
              </a:lnSpc>
            </a:pPr>
            <a:r>
              <a:rPr lang="en-US" sz="2300" dirty="0"/>
              <a:t> </a:t>
            </a:r>
            <a:r>
              <a:rPr lang="en-US" sz="2300" dirty="0" smtClean="0"/>
              <a:t>Timely</a:t>
            </a:r>
          </a:p>
          <a:p>
            <a:pPr>
              <a:lnSpc>
                <a:spcPct val="110000"/>
              </a:lnSpc>
            </a:pPr>
            <a:r>
              <a:rPr lang="en-US" sz="2300" dirty="0" smtClean="0"/>
              <a:t> Specific</a:t>
            </a:r>
          </a:p>
          <a:p>
            <a:pPr>
              <a:lnSpc>
                <a:spcPct val="110000"/>
              </a:lnSpc>
            </a:pPr>
            <a:r>
              <a:rPr lang="en-US" sz="2300" dirty="0" smtClean="0"/>
              <a:t> Linked to goals/objectives/competencies</a:t>
            </a:r>
          </a:p>
          <a:p>
            <a:pPr>
              <a:lnSpc>
                <a:spcPct val="110000"/>
              </a:lnSpc>
            </a:pPr>
            <a:r>
              <a:rPr lang="en-US" sz="2300" dirty="0" smtClean="0"/>
              <a:t> Suggests correct performance</a:t>
            </a:r>
          </a:p>
          <a:p>
            <a:pPr>
              <a:lnSpc>
                <a:spcPct val="110000"/>
              </a:lnSpc>
            </a:pPr>
            <a:r>
              <a:rPr lang="en-US" sz="2300" dirty="0" smtClean="0"/>
              <a:t> Focused</a:t>
            </a:r>
          </a:p>
          <a:p>
            <a:pPr>
              <a:lnSpc>
                <a:spcPct val="110000"/>
              </a:lnSpc>
            </a:pPr>
            <a:r>
              <a:rPr lang="en-US" sz="2300" dirty="0" smtClean="0"/>
              <a:t> </a:t>
            </a:r>
            <a:r>
              <a:rPr lang="en-US" sz="2300" b="1" dirty="0" smtClean="0"/>
              <a:t>Balanced</a:t>
            </a:r>
          </a:p>
          <a:p>
            <a:pPr>
              <a:lnSpc>
                <a:spcPct val="110000"/>
              </a:lnSpc>
            </a:pPr>
            <a:r>
              <a:rPr lang="en-US" sz="2300" dirty="0" smtClean="0"/>
              <a:t> </a:t>
            </a:r>
            <a:r>
              <a:rPr lang="en-US" sz="2300" dirty="0"/>
              <a:t>Expected</a:t>
            </a:r>
          </a:p>
          <a:p>
            <a:pPr>
              <a:lnSpc>
                <a:spcPct val="110000"/>
              </a:lnSpc>
            </a:pPr>
            <a:r>
              <a:rPr lang="en-US" sz="2300" dirty="0" smtClean="0"/>
              <a:t> </a:t>
            </a:r>
            <a:r>
              <a:rPr lang="en-US" sz="2300" b="1" dirty="0" smtClean="0"/>
              <a:t>Frequent</a:t>
            </a:r>
          </a:p>
          <a:p>
            <a:pPr>
              <a:lnSpc>
                <a:spcPct val="110000"/>
              </a:lnSpc>
            </a:pPr>
            <a:r>
              <a:rPr lang="en-US" sz="2300" dirty="0" smtClean="0"/>
              <a:t> </a:t>
            </a:r>
            <a:r>
              <a:rPr lang="en-US" sz="2300" b="1" dirty="0" smtClean="0"/>
              <a:t>Includes a programmed </a:t>
            </a:r>
            <a:r>
              <a:rPr lang="en-US" sz="2300" b="1" dirty="0"/>
              <a:t>plan for follow-up</a:t>
            </a:r>
          </a:p>
        </p:txBody>
      </p:sp>
    </p:spTree>
    <p:extLst>
      <p:ext uri="{BB962C8B-B14F-4D97-AF65-F5344CB8AC3E}">
        <p14:creationId xmlns:p14="http://schemas.microsoft.com/office/powerpoint/2010/main" val="207919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890" y="999079"/>
            <a:ext cx="8641105" cy="868430"/>
          </a:xfrm>
        </p:spPr>
        <p:txBody>
          <a:bodyPr>
            <a:normAutofit/>
          </a:bodyPr>
          <a:lstStyle/>
          <a:p>
            <a:pPr algn="ctr"/>
            <a:r>
              <a:rPr lang="en-US" sz="3600" b="1" dirty="0" smtClean="0"/>
              <a:t>Delivering Feedback Effectively</a:t>
            </a:r>
            <a:endParaRPr lang="en-US" sz="3600" b="1" dirty="0"/>
          </a:p>
        </p:txBody>
      </p:sp>
      <p:sp>
        <p:nvSpPr>
          <p:cNvPr id="3" name="Content Placeholder 2"/>
          <p:cNvSpPr>
            <a:spLocks noGrp="1"/>
          </p:cNvSpPr>
          <p:nvPr>
            <p:ph idx="1"/>
          </p:nvPr>
        </p:nvSpPr>
        <p:spPr>
          <a:xfrm>
            <a:off x="425196" y="2320111"/>
            <a:ext cx="4715215" cy="3813382"/>
          </a:xfrm>
          <a:effectLst>
            <a:glow rad="101600">
              <a:schemeClr val="accent2">
                <a:satMod val="175000"/>
                <a:alpha val="40000"/>
              </a:schemeClr>
            </a:glow>
          </a:effectLst>
        </p:spPr>
        <p:txBody>
          <a:bodyPr wrap="square">
            <a:normAutofit lnSpcReduction="10000"/>
          </a:bodyPr>
          <a:lstStyle/>
          <a:p>
            <a:pPr marL="0" indent="0">
              <a:buNone/>
            </a:pPr>
            <a:r>
              <a:rPr lang="en-US" sz="3600" b="1" dirty="0" smtClean="0">
                <a:solidFill>
                  <a:schemeClr val="tx2"/>
                </a:solidFill>
              </a:rPr>
              <a:t>S</a:t>
            </a:r>
            <a:r>
              <a:rPr lang="en-US" dirty="0" smtClean="0"/>
              <a:t>	</a:t>
            </a:r>
            <a:r>
              <a:rPr lang="en-US" sz="2800" dirty="0" smtClean="0"/>
              <a:t>Specific	</a:t>
            </a:r>
          </a:p>
          <a:p>
            <a:pPr marL="0" indent="0">
              <a:buNone/>
            </a:pPr>
            <a:r>
              <a:rPr lang="en-US" sz="3600" b="1" dirty="0" smtClean="0">
                <a:solidFill>
                  <a:schemeClr val="tx2"/>
                </a:solidFill>
              </a:rPr>
              <a:t>O</a:t>
            </a:r>
            <a:r>
              <a:rPr lang="en-US" dirty="0" smtClean="0"/>
              <a:t>	</a:t>
            </a:r>
            <a:r>
              <a:rPr lang="en-US" sz="2800" dirty="0" smtClean="0"/>
              <a:t>Objective</a:t>
            </a:r>
          </a:p>
          <a:p>
            <a:pPr marL="0" indent="0">
              <a:buNone/>
            </a:pPr>
            <a:r>
              <a:rPr lang="en-US" sz="3600" b="1" dirty="0" smtClean="0">
                <a:solidFill>
                  <a:schemeClr val="tx2"/>
                </a:solidFill>
              </a:rPr>
              <a:t>M</a:t>
            </a:r>
            <a:r>
              <a:rPr lang="en-US" dirty="0" smtClean="0"/>
              <a:t>	</a:t>
            </a:r>
            <a:r>
              <a:rPr lang="en-US" sz="2800" dirty="0" smtClean="0"/>
              <a:t>Modifiable Behaviors</a:t>
            </a:r>
          </a:p>
          <a:p>
            <a:pPr marL="0" indent="0">
              <a:buNone/>
            </a:pPr>
            <a:r>
              <a:rPr lang="en-US" sz="3600" b="1" dirty="0" smtClean="0">
                <a:solidFill>
                  <a:schemeClr val="tx2"/>
                </a:solidFill>
              </a:rPr>
              <a:t>E</a:t>
            </a:r>
            <a:r>
              <a:rPr lang="en-US" dirty="0" smtClean="0"/>
              <a:t>	</a:t>
            </a:r>
            <a:r>
              <a:rPr lang="en-US" sz="2800" dirty="0" smtClean="0"/>
              <a:t>Expected</a:t>
            </a:r>
          </a:p>
          <a:p>
            <a:pPr marL="0" indent="0">
              <a:buNone/>
            </a:pPr>
            <a:r>
              <a:rPr lang="en-US" sz="3600" b="1" dirty="0" smtClean="0">
                <a:solidFill>
                  <a:schemeClr val="tx2"/>
                </a:solidFill>
              </a:rPr>
              <a:t>T</a:t>
            </a:r>
            <a:r>
              <a:rPr lang="en-US" dirty="0" smtClean="0"/>
              <a:t>	</a:t>
            </a:r>
            <a:r>
              <a:rPr lang="en-US" sz="2800" dirty="0" smtClean="0"/>
              <a:t>Timely</a:t>
            </a:r>
          </a:p>
          <a:p>
            <a:pPr marL="0" indent="0">
              <a:buNone/>
            </a:pPr>
            <a:r>
              <a:rPr lang="en-US" sz="3600" b="1" dirty="0" smtClean="0">
                <a:solidFill>
                  <a:schemeClr val="tx2"/>
                </a:solidFill>
              </a:rPr>
              <a:t>L</a:t>
            </a:r>
            <a:r>
              <a:rPr lang="en-US" dirty="0" smtClean="0"/>
              <a:t>	</a:t>
            </a:r>
            <a:r>
              <a:rPr lang="en-US" sz="2800" dirty="0" smtClean="0"/>
              <a:t>Limited</a:t>
            </a:r>
          </a:p>
          <a:p>
            <a:pPr marL="0" indent="0">
              <a:buNone/>
            </a:pPr>
            <a:r>
              <a:rPr lang="en-US" sz="3600" b="1" dirty="0" smtClean="0">
                <a:solidFill>
                  <a:schemeClr val="tx2"/>
                </a:solidFill>
              </a:rPr>
              <a:t>C</a:t>
            </a:r>
            <a:r>
              <a:rPr lang="en-US" dirty="0" smtClean="0"/>
              <a:t>	</a:t>
            </a:r>
            <a:r>
              <a:rPr lang="en-US" sz="2800" dirty="0" smtClean="0"/>
              <a:t>Constructive</a:t>
            </a:r>
            <a:endParaRPr lang="en-US" sz="2800" dirty="0"/>
          </a:p>
        </p:txBody>
      </p:sp>
      <p:graphicFrame>
        <p:nvGraphicFramePr>
          <p:cNvPr id="6" name="Diagram 5" descr="SOME&#10;TLC" title="Graphic"/>
          <p:cNvGraphicFramePr/>
          <p:nvPr>
            <p:extLst>
              <p:ext uri="{D42A27DB-BD31-4B8C-83A1-F6EECF244321}">
                <p14:modId xmlns:p14="http://schemas.microsoft.com/office/powerpoint/2010/main" val="1620678467"/>
              </p:ext>
            </p:extLst>
          </p:nvPr>
        </p:nvGraphicFramePr>
        <p:xfrm>
          <a:off x="5257799" y="2259097"/>
          <a:ext cx="3521675" cy="4250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70890" y="6509822"/>
            <a:ext cx="7241059" cy="307777"/>
          </a:xfrm>
          <a:prstGeom prst="rect">
            <a:avLst/>
          </a:prstGeom>
          <a:noFill/>
        </p:spPr>
        <p:txBody>
          <a:bodyPr wrap="square" rtlCol="0">
            <a:spAutoFit/>
          </a:bodyPr>
          <a:lstStyle/>
          <a:p>
            <a:r>
              <a:rPr lang="en-US" sz="1400" dirty="0" err="1" smtClean="0"/>
              <a:t>Burket</a:t>
            </a:r>
            <a:r>
              <a:rPr lang="en-US" sz="1400" dirty="0" smtClean="0"/>
              <a:t>, J. The Need to Feed(back). Madigan Faculty Development Fellowship. AAFP</a:t>
            </a:r>
            <a:endParaRPr lang="en-US" sz="1400" dirty="0"/>
          </a:p>
        </p:txBody>
      </p:sp>
    </p:spTree>
    <p:extLst>
      <p:ext uri="{BB962C8B-B14F-4D97-AF65-F5344CB8AC3E}">
        <p14:creationId xmlns:p14="http://schemas.microsoft.com/office/powerpoint/2010/main" val="1498548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196" y="882521"/>
            <a:ext cx="7886700" cy="868430"/>
          </a:xfrm>
        </p:spPr>
        <p:txBody>
          <a:bodyPr>
            <a:normAutofit/>
          </a:bodyPr>
          <a:lstStyle/>
          <a:p>
            <a:r>
              <a:rPr lang="en-US" sz="3600" b="1" dirty="0" smtClean="0"/>
              <a:t>Ask-Tell-Ask</a:t>
            </a:r>
            <a:endParaRPr lang="en-US" sz="3600" b="1" dirty="0"/>
          </a:p>
        </p:txBody>
      </p:sp>
      <p:graphicFrame>
        <p:nvGraphicFramePr>
          <p:cNvPr id="8" name="Content Placeholder 7" descr="Ask-Tell-ASk" title="Flow chart"/>
          <p:cNvGraphicFramePr>
            <a:graphicFrameLocks noGrp="1"/>
          </p:cNvGraphicFramePr>
          <p:nvPr>
            <p:ph idx="1"/>
            <p:extLst>
              <p:ext uri="{D42A27DB-BD31-4B8C-83A1-F6EECF244321}">
                <p14:modId xmlns:p14="http://schemas.microsoft.com/office/powerpoint/2010/main" val="4275612300"/>
              </p:ext>
            </p:extLst>
          </p:nvPr>
        </p:nvGraphicFramePr>
        <p:xfrm>
          <a:off x="425196" y="2032727"/>
          <a:ext cx="7886700" cy="45378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04507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Ask-Tell-Ask Expanded</a:t>
            </a:r>
            <a:r>
              <a:rPr lang="en-US" dirty="0"/>
              <a:t/>
            </a:r>
            <a:br>
              <a:rPr lang="en-US" dirty="0"/>
            </a:br>
            <a:endParaRPr lang="en-US" dirty="0"/>
          </a:p>
        </p:txBody>
      </p:sp>
      <p:graphicFrame>
        <p:nvGraphicFramePr>
          <p:cNvPr id="4" name="Content Placeholder 3" descr="Feedback dialogue extends across the spectrum of Ask-Tell/Teach-Ask-Act" title="Graphic"/>
          <p:cNvGraphicFramePr>
            <a:graphicFrameLocks noGrp="1"/>
          </p:cNvGraphicFramePr>
          <p:nvPr>
            <p:ph idx="1"/>
            <p:extLst>
              <p:ext uri="{D42A27DB-BD31-4B8C-83A1-F6EECF244321}">
                <p14:modId xmlns:p14="http://schemas.microsoft.com/office/powerpoint/2010/main" val="1671013013"/>
              </p:ext>
            </p:extLst>
          </p:nvPr>
        </p:nvGraphicFramePr>
        <p:xfrm>
          <a:off x="647871" y="2319338"/>
          <a:ext cx="7886700" cy="3814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447323" y="5489372"/>
            <a:ext cx="4287795" cy="461665"/>
          </a:xfrm>
          <a:prstGeom prst="rect">
            <a:avLst/>
          </a:prstGeom>
          <a:noFill/>
        </p:spPr>
        <p:txBody>
          <a:bodyPr wrap="square" rtlCol="0" anchor="b">
            <a:spAutoFit/>
          </a:bodyPr>
          <a:lstStyle/>
          <a:p>
            <a:pPr algn="ctr"/>
            <a:r>
              <a:rPr lang="en-US" sz="2400" b="1" dirty="0" smtClean="0">
                <a:solidFill>
                  <a:srgbClr val="005BBB"/>
                </a:solidFill>
              </a:rPr>
              <a:t>Feedback Dialogue</a:t>
            </a:r>
            <a:endParaRPr lang="en-US" sz="2400" b="1" dirty="0">
              <a:solidFill>
                <a:srgbClr val="005BBB"/>
              </a:solidFill>
            </a:endParaRPr>
          </a:p>
        </p:txBody>
      </p:sp>
    </p:spTree>
    <p:extLst>
      <p:ext uri="{BB962C8B-B14F-4D97-AF65-F5344CB8AC3E}">
        <p14:creationId xmlns:p14="http://schemas.microsoft.com/office/powerpoint/2010/main" val="2982717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Ask</a:t>
            </a:r>
            <a:endParaRPr lang="en-US" sz="3600" b="1" dirty="0"/>
          </a:p>
        </p:txBody>
      </p:sp>
      <p:sp>
        <p:nvSpPr>
          <p:cNvPr id="3" name="Content Placeholder 2"/>
          <p:cNvSpPr>
            <a:spLocks noGrp="1"/>
          </p:cNvSpPr>
          <p:nvPr>
            <p:ph idx="1"/>
          </p:nvPr>
        </p:nvSpPr>
        <p:spPr/>
        <p:txBody>
          <a:bodyPr>
            <a:normAutofit/>
          </a:bodyPr>
          <a:lstStyle/>
          <a:p>
            <a:pPr marL="0" indent="0">
              <a:buNone/>
            </a:pPr>
            <a:r>
              <a:rPr lang="en-US" sz="2400" b="1" dirty="0"/>
              <a:t>Ask learner to assess their own performance</a:t>
            </a:r>
          </a:p>
          <a:p>
            <a:r>
              <a:rPr lang="en-US" sz="2400" dirty="0" smtClean="0"/>
              <a:t>How </a:t>
            </a:r>
            <a:r>
              <a:rPr lang="en-US" sz="2400" dirty="0"/>
              <a:t>do you think you did?</a:t>
            </a:r>
          </a:p>
          <a:p>
            <a:r>
              <a:rPr lang="en-US" sz="2400" dirty="0" smtClean="0"/>
              <a:t>What </a:t>
            </a:r>
            <a:r>
              <a:rPr lang="en-US" sz="2400" dirty="0"/>
              <a:t>do you think went well?</a:t>
            </a:r>
          </a:p>
          <a:p>
            <a:r>
              <a:rPr lang="en-US" sz="2400" dirty="0" smtClean="0"/>
              <a:t>Did </a:t>
            </a:r>
            <a:r>
              <a:rPr lang="en-US" sz="2400" dirty="0"/>
              <a:t>you have any problems?</a:t>
            </a:r>
          </a:p>
          <a:p>
            <a:r>
              <a:rPr lang="en-US" sz="2400" dirty="0" smtClean="0"/>
              <a:t>Would </a:t>
            </a:r>
            <a:r>
              <a:rPr lang="en-US" sz="2400" dirty="0"/>
              <a:t>you have done anything different?</a:t>
            </a:r>
          </a:p>
        </p:txBody>
      </p:sp>
      <p:sp>
        <p:nvSpPr>
          <p:cNvPr id="10" name="Oval 9" descr="Red circle with the word &quot;Ask&quot; inside of it." title="Graphic"/>
          <p:cNvSpPr/>
          <p:nvPr/>
        </p:nvSpPr>
        <p:spPr>
          <a:xfrm>
            <a:off x="7556342" y="1049796"/>
            <a:ext cx="1270315" cy="1270315"/>
          </a:xfrm>
          <a:prstGeom prst="ellipse">
            <a:avLst/>
          </a:prstGeom>
          <a:blipFill>
            <a:blip r:embed="rId2">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5368792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Tell/Teach</a:t>
            </a:r>
            <a:endParaRPr lang="en-US" sz="3600" b="1" dirty="0"/>
          </a:p>
        </p:txBody>
      </p:sp>
      <p:sp>
        <p:nvSpPr>
          <p:cNvPr id="3" name="Content Placeholder 2"/>
          <p:cNvSpPr>
            <a:spLocks noGrp="1"/>
          </p:cNvSpPr>
          <p:nvPr>
            <p:ph idx="1"/>
          </p:nvPr>
        </p:nvSpPr>
        <p:spPr/>
        <p:txBody>
          <a:bodyPr>
            <a:normAutofit/>
          </a:bodyPr>
          <a:lstStyle/>
          <a:p>
            <a:pPr marL="0" indent="0">
              <a:buNone/>
            </a:pPr>
            <a:r>
              <a:rPr lang="en-US" sz="2400" b="1" dirty="0"/>
              <a:t>Tell</a:t>
            </a:r>
          </a:p>
          <a:p>
            <a:r>
              <a:rPr lang="en-US" sz="2400" dirty="0" smtClean="0"/>
              <a:t>I </a:t>
            </a:r>
            <a:r>
              <a:rPr lang="en-US" sz="2400" dirty="0"/>
              <a:t>observed</a:t>
            </a:r>
          </a:p>
          <a:p>
            <a:r>
              <a:rPr lang="en-US" sz="2400" dirty="0" smtClean="0"/>
              <a:t>It </a:t>
            </a:r>
            <a:r>
              <a:rPr lang="en-US" sz="2400" dirty="0"/>
              <a:t>seems as though…</a:t>
            </a:r>
          </a:p>
          <a:p>
            <a:r>
              <a:rPr lang="en-US" sz="2400" dirty="0" smtClean="0"/>
              <a:t>When </a:t>
            </a:r>
            <a:r>
              <a:rPr lang="en-US" sz="2400" dirty="0"/>
              <a:t>you do ___ I feel ___ …</a:t>
            </a:r>
          </a:p>
          <a:p>
            <a:pPr marL="0" indent="0">
              <a:buNone/>
            </a:pPr>
            <a:endParaRPr lang="en-US" sz="2400" b="1" dirty="0" smtClean="0"/>
          </a:p>
          <a:p>
            <a:pPr marL="0" indent="0">
              <a:buNone/>
            </a:pPr>
            <a:r>
              <a:rPr lang="en-US" sz="2400" b="1" dirty="0" smtClean="0"/>
              <a:t>Teach </a:t>
            </a:r>
            <a:r>
              <a:rPr lang="en-US" sz="2400" b="1" dirty="0"/>
              <a:t>(short pearls)</a:t>
            </a:r>
          </a:p>
          <a:p>
            <a:r>
              <a:rPr lang="en-US" sz="2400" dirty="0" smtClean="0"/>
              <a:t>In </a:t>
            </a:r>
            <a:r>
              <a:rPr lang="en-US" sz="2400" dirty="0"/>
              <a:t>my experience…</a:t>
            </a:r>
          </a:p>
          <a:p>
            <a:r>
              <a:rPr lang="en-US" sz="2400" dirty="0" smtClean="0"/>
              <a:t>Consider</a:t>
            </a:r>
            <a:r>
              <a:rPr lang="en-US" sz="2400" dirty="0"/>
              <a:t>…</a:t>
            </a:r>
          </a:p>
        </p:txBody>
      </p:sp>
      <p:sp>
        <p:nvSpPr>
          <p:cNvPr id="4" name="Oval 3" descr="An image of a teacher pointing to a chalk board and students sitting in front." title="Graphic"/>
          <p:cNvSpPr/>
          <p:nvPr/>
        </p:nvSpPr>
        <p:spPr>
          <a:xfrm>
            <a:off x="7518242" y="1115793"/>
            <a:ext cx="1270315" cy="1270315"/>
          </a:xfrm>
          <a:prstGeom prst="ellipse">
            <a:avLst/>
          </a:prstGeom>
          <a:blipFill>
            <a:blip r:embed="rId2">
              <a:extLst>
                <a:ext uri="{28A0092B-C50C-407E-A947-70E740481C1C}">
                  <a14:useLocalDpi xmlns:a14="http://schemas.microsoft.com/office/drawing/2010/main" val="0"/>
                </a:ext>
              </a:extLst>
            </a:blip>
            <a:srcRect/>
            <a:stretch>
              <a:fillRect l="-7000" r="-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8043268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Ask</a:t>
            </a:r>
            <a:endParaRPr lang="en-US" sz="3600" b="1" dirty="0"/>
          </a:p>
        </p:txBody>
      </p:sp>
      <p:sp>
        <p:nvSpPr>
          <p:cNvPr id="3" name="Content Placeholder 2"/>
          <p:cNvSpPr>
            <a:spLocks noGrp="1"/>
          </p:cNvSpPr>
          <p:nvPr>
            <p:ph idx="1"/>
          </p:nvPr>
        </p:nvSpPr>
        <p:spPr/>
        <p:txBody>
          <a:bodyPr>
            <a:normAutofit/>
          </a:bodyPr>
          <a:lstStyle/>
          <a:p>
            <a:pPr marL="0" indent="0">
              <a:buNone/>
            </a:pPr>
            <a:r>
              <a:rPr lang="en-US" sz="2400" b="1" dirty="0"/>
              <a:t>Ask learner to reflect and analyze</a:t>
            </a:r>
          </a:p>
          <a:p>
            <a:r>
              <a:rPr lang="en-US" sz="2400" dirty="0" smtClean="0"/>
              <a:t>What </a:t>
            </a:r>
            <a:r>
              <a:rPr lang="en-US" sz="2400" dirty="0"/>
              <a:t>do you think of…</a:t>
            </a:r>
          </a:p>
          <a:p>
            <a:pPr lvl="1"/>
            <a:r>
              <a:rPr lang="en-US" sz="2400" dirty="0"/>
              <a:t>my observations?</a:t>
            </a:r>
          </a:p>
          <a:p>
            <a:pPr lvl="1"/>
            <a:r>
              <a:rPr lang="en-US" sz="2400" dirty="0"/>
              <a:t>my comments?</a:t>
            </a:r>
          </a:p>
          <a:p>
            <a:r>
              <a:rPr lang="en-US" sz="2400" dirty="0" smtClean="0"/>
              <a:t>What </a:t>
            </a:r>
            <a:r>
              <a:rPr lang="en-US" sz="2400" dirty="0"/>
              <a:t>would you do differently?</a:t>
            </a:r>
          </a:p>
          <a:p>
            <a:r>
              <a:rPr lang="en-US" sz="2400" dirty="0" smtClean="0"/>
              <a:t>What </a:t>
            </a:r>
            <a:r>
              <a:rPr lang="en-US" sz="2400" dirty="0"/>
              <a:t>can we do to improve?</a:t>
            </a:r>
          </a:p>
        </p:txBody>
      </p:sp>
      <p:sp>
        <p:nvSpPr>
          <p:cNvPr id="4" name="Oval 3" descr="An image of a person with their finger held up to their face as if questioning something. A question mark appears behind the person." title="Graphic"/>
          <p:cNvSpPr/>
          <p:nvPr/>
        </p:nvSpPr>
        <p:spPr>
          <a:xfrm>
            <a:off x="7676738" y="1049796"/>
            <a:ext cx="1270315" cy="1270315"/>
          </a:xfrm>
          <a:prstGeom prst="ellipse">
            <a:avLst/>
          </a:prstGeom>
          <a:blipFill>
            <a:blip r:embed="rId2">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1083366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0"/>
          </p:nvPr>
        </p:nvSpPr>
        <p:spPr>
          <a:xfrm>
            <a:off x="425196" y="2549211"/>
            <a:ext cx="8040378" cy="3732425"/>
          </a:xfrm>
        </p:spPr>
        <p:txBody>
          <a:bodyPr>
            <a:normAutofit/>
          </a:bodyPr>
          <a:lstStyle/>
          <a:p>
            <a:r>
              <a:rPr lang="en-US" sz="2400" dirty="0" smtClean="0"/>
              <a:t>No financial disclosures</a:t>
            </a:r>
          </a:p>
          <a:p>
            <a:pPr>
              <a:lnSpc>
                <a:spcPct val="100000"/>
              </a:lnSpc>
            </a:pPr>
            <a:r>
              <a:rPr lang="en-US" sz="2400" dirty="0" smtClean="0"/>
              <a:t>Video content from Columbia College of Physicians and Surgeons Residents as Teachers website (</a:t>
            </a:r>
            <a:r>
              <a:rPr lang="en-US" sz="2400" dirty="0">
                <a:hlinkClick r:id="rId2"/>
              </a:rPr>
              <a:t>http://resteach.ccnmtl.columbia.edu</a:t>
            </a:r>
            <a:r>
              <a:rPr lang="en-US" sz="2400" dirty="0" smtClean="0">
                <a:hlinkClick r:id="rId2"/>
              </a:rPr>
              <a:t>/</a:t>
            </a:r>
            <a:r>
              <a:rPr lang="en-US" sz="2400" dirty="0" smtClean="0"/>
              <a:t>)</a:t>
            </a:r>
          </a:p>
          <a:p>
            <a:pPr>
              <a:lnSpc>
                <a:spcPct val="100000"/>
              </a:lnSpc>
            </a:pPr>
            <a:endParaRPr lang="en-US" sz="2400" dirty="0"/>
          </a:p>
        </p:txBody>
      </p:sp>
      <p:sp>
        <p:nvSpPr>
          <p:cNvPr id="4" name="Title 3"/>
          <p:cNvSpPr>
            <a:spLocks noGrp="1"/>
          </p:cNvSpPr>
          <p:nvPr>
            <p:ph type="title"/>
          </p:nvPr>
        </p:nvSpPr>
        <p:spPr/>
        <p:txBody>
          <a:bodyPr/>
          <a:lstStyle/>
          <a:p>
            <a:r>
              <a:rPr lang="en-US" sz="3600" b="1" dirty="0" smtClean="0"/>
              <a:t>Acknowledgements</a:t>
            </a:r>
            <a:endParaRPr lang="en-US" sz="3600" b="1" dirty="0"/>
          </a:p>
        </p:txBody>
      </p:sp>
    </p:spTree>
    <p:extLst>
      <p:ext uri="{BB962C8B-B14F-4D97-AF65-F5344CB8AC3E}">
        <p14:creationId xmlns:p14="http://schemas.microsoft.com/office/powerpoint/2010/main" val="41686693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792" y="1316736"/>
            <a:ext cx="7886700" cy="868430"/>
          </a:xfrm>
        </p:spPr>
        <p:txBody>
          <a:bodyPr>
            <a:normAutofit/>
          </a:bodyPr>
          <a:lstStyle/>
          <a:p>
            <a:pPr algn="ctr"/>
            <a:r>
              <a:rPr lang="en-US" sz="3600" b="1" dirty="0" smtClean="0"/>
              <a:t>Act</a:t>
            </a:r>
            <a:endParaRPr lang="en-US" sz="3600" b="1" dirty="0"/>
          </a:p>
        </p:txBody>
      </p:sp>
      <p:sp>
        <p:nvSpPr>
          <p:cNvPr id="3" name="Content Placeholder 2"/>
          <p:cNvSpPr>
            <a:spLocks noGrp="1"/>
          </p:cNvSpPr>
          <p:nvPr>
            <p:ph idx="1"/>
          </p:nvPr>
        </p:nvSpPr>
        <p:spPr/>
        <p:txBody>
          <a:bodyPr>
            <a:normAutofit/>
          </a:bodyPr>
          <a:lstStyle/>
          <a:p>
            <a:r>
              <a:rPr lang="en-US" sz="2400" dirty="0"/>
              <a:t>Summarize key points</a:t>
            </a:r>
          </a:p>
          <a:p>
            <a:r>
              <a:rPr lang="en-US" sz="2400" dirty="0"/>
              <a:t>Demonstrate</a:t>
            </a:r>
          </a:p>
          <a:p>
            <a:r>
              <a:rPr lang="en-US" sz="2400" dirty="0"/>
              <a:t>Re-assess</a:t>
            </a:r>
          </a:p>
          <a:p>
            <a:r>
              <a:rPr lang="en-US" sz="2400" dirty="0"/>
              <a:t>Commit to a plan</a:t>
            </a:r>
          </a:p>
        </p:txBody>
      </p:sp>
      <p:sp>
        <p:nvSpPr>
          <p:cNvPr id="4" name="Oval 3" descr="An image of a director's clapboard to explain the word Act." title="Graphic"/>
          <p:cNvSpPr/>
          <p:nvPr/>
        </p:nvSpPr>
        <p:spPr>
          <a:xfrm>
            <a:off x="7619334" y="1115793"/>
            <a:ext cx="1270315" cy="1270315"/>
          </a:xfrm>
          <a:prstGeom prst="ellipse">
            <a:avLst/>
          </a:prstGeom>
          <a:blipFill>
            <a:blip r:embed="rId2">
              <a:extLst>
                <a:ext uri="{28A0092B-C50C-407E-A947-70E740481C1C}">
                  <a14:useLocalDpi xmlns:a14="http://schemas.microsoft.com/office/drawing/2010/main" val="0"/>
                </a:ext>
              </a:extLst>
            </a:blip>
            <a:srcRect/>
            <a:stretch>
              <a:fillRect l="-13000" r="-1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42885124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197" y="962758"/>
            <a:ext cx="7886700" cy="716084"/>
          </a:xfrm>
        </p:spPr>
        <p:txBody>
          <a:bodyPr>
            <a:normAutofit/>
          </a:bodyPr>
          <a:lstStyle/>
          <a:p>
            <a:pPr algn="ctr"/>
            <a:r>
              <a:rPr lang="en-US" sz="3600" b="1" dirty="0"/>
              <a:t>Delivering Feedback Effectively</a:t>
            </a:r>
            <a:endParaRPr lang="en-US" sz="3600" dirty="0"/>
          </a:p>
        </p:txBody>
      </p:sp>
      <p:pic>
        <p:nvPicPr>
          <p:cNvPr id="4" name="Content Placeholder 3" descr="Image of a director's clapboard, movie reel and unwound film." title="Graphic"/>
          <p:cNvPicPr>
            <a:picLocks noGrp="1" noChangeAspect="1"/>
          </p:cNvPicPr>
          <p:nvPr>
            <p:ph sz="quarter" idx="10"/>
          </p:nvPr>
        </p:nvPicPr>
        <p:blipFill>
          <a:blip r:embed="rId3"/>
          <a:stretch>
            <a:fillRect/>
          </a:stretch>
        </p:blipFill>
        <p:spPr>
          <a:xfrm>
            <a:off x="2296537" y="2137590"/>
            <a:ext cx="4144019" cy="3408790"/>
          </a:xfrm>
          <a:prstGeom prst="rect">
            <a:avLst/>
          </a:prstGeom>
        </p:spPr>
      </p:pic>
    </p:spTree>
    <p:extLst>
      <p:ext uri="{BB962C8B-B14F-4D97-AF65-F5344CB8AC3E}">
        <p14:creationId xmlns:p14="http://schemas.microsoft.com/office/powerpoint/2010/main" val="32201492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time to practi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lstStyle/>
          <a:p>
            <a:r>
              <a:rPr lang="en-US" dirty="0" smtClean="0">
                <a:solidFill>
                  <a:schemeClr val="bg1"/>
                </a:solidFill>
              </a:rPr>
              <a:t>Slide 22</a:t>
            </a:r>
            <a:endParaRPr lang="en-US" dirty="0">
              <a:solidFill>
                <a:schemeClr val="bg1"/>
              </a:solidFill>
            </a:endParaRPr>
          </a:p>
        </p:txBody>
      </p:sp>
      <p:pic>
        <p:nvPicPr>
          <p:cNvPr id="6" name="Picture 5" descr="Image of a bulletin board with push pins holding up letters to spell PRACTICE." title="Graphic"/>
          <p:cNvPicPr>
            <a:picLocks noChangeAspect="1"/>
          </p:cNvPicPr>
          <p:nvPr/>
        </p:nvPicPr>
        <p:blipFill>
          <a:blip r:embed="rId3"/>
          <a:stretch>
            <a:fillRect/>
          </a:stretch>
        </p:blipFill>
        <p:spPr>
          <a:xfrm>
            <a:off x="1714500" y="1566649"/>
            <a:ext cx="5715000" cy="3124200"/>
          </a:xfrm>
          <a:prstGeom prst="rect">
            <a:avLst/>
          </a:prstGeom>
        </p:spPr>
      </p:pic>
    </p:spTree>
    <p:extLst>
      <p:ext uri="{BB962C8B-B14F-4D97-AF65-F5344CB8AC3E}">
        <p14:creationId xmlns:p14="http://schemas.microsoft.com/office/powerpoint/2010/main" val="2212647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196" y="1126236"/>
            <a:ext cx="7886700" cy="868430"/>
          </a:xfrm>
        </p:spPr>
        <p:txBody>
          <a:bodyPr>
            <a:normAutofit/>
          </a:bodyPr>
          <a:lstStyle/>
          <a:p>
            <a:r>
              <a:rPr lang="en-US" sz="3600" b="1" dirty="0" smtClean="0">
                <a:solidFill>
                  <a:srgbClr val="005BBB"/>
                </a:solidFill>
              </a:rPr>
              <a:t>Key Points</a:t>
            </a:r>
            <a:endParaRPr lang="en-US" sz="3600" b="1" dirty="0">
              <a:solidFill>
                <a:srgbClr val="005BBB"/>
              </a:solidFill>
            </a:endParaRPr>
          </a:p>
        </p:txBody>
      </p:sp>
      <p:sp>
        <p:nvSpPr>
          <p:cNvPr id="3" name="Content Placeholder 2"/>
          <p:cNvSpPr>
            <a:spLocks noGrp="1"/>
          </p:cNvSpPr>
          <p:nvPr>
            <p:ph idx="1"/>
          </p:nvPr>
        </p:nvSpPr>
        <p:spPr/>
        <p:txBody>
          <a:bodyPr>
            <a:normAutofit/>
          </a:bodyPr>
          <a:lstStyle/>
          <a:p>
            <a:r>
              <a:rPr lang="en-US" sz="2400" dirty="0" smtClean="0"/>
              <a:t>Establish a culture of regular feedback to promote learner growth</a:t>
            </a:r>
          </a:p>
          <a:p>
            <a:r>
              <a:rPr lang="en-US" sz="2400" dirty="0"/>
              <a:t>Craft your feedback conversation using a feedforward approach</a:t>
            </a:r>
          </a:p>
          <a:p>
            <a:r>
              <a:rPr lang="en-US" sz="2400" dirty="0"/>
              <a:t>Give SOME-TLC via Ask-Tell-Ask-Act</a:t>
            </a:r>
          </a:p>
        </p:txBody>
      </p:sp>
      <p:pic>
        <p:nvPicPr>
          <p:cNvPr id="4" name="Picture 3" descr="Image of arms and hands holding up letters that spell the word FEEDBACK." title="Graphic"/>
          <p:cNvPicPr>
            <a:picLocks noChangeAspect="1"/>
          </p:cNvPicPr>
          <p:nvPr/>
        </p:nvPicPr>
        <p:blipFill>
          <a:blip r:embed="rId2"/>
          <a:stretch>
            <a:fillRect/>
          </a:stretch>
        </p:blipFill>
        <p:spPr>
          <a:xfrm>
            <a:off x="425197" y="4872037"/>
            <a:ext cx="3774170" cy="1685925"/>
          </a:xfrm>
          <a:prstGeom prst="rect">
            <a:avLst/>
          </a:prstGeom>
        </p:spPr>
      </p:pic>
    </p:spTree>
    <p:extLst>
      <p:ext uri="{BB962C8B-B14F-4D97-AF65-F5344CB8AC3E}">
        <p14:creationId xmlns:p14="http://schemas.microsoft.com/office/powerpoint/2010/main" val="6329055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27099" y="2399329"/>
            <a:ext cx="8321116" cy="3790483"/>
          </a:xfrm>
        </p:spPr>
        <p:txBody>
          <a:bodyPr/>
          <a:lstStyle/>
          <a:p>
            <a:pPr marL="342900" indent="-342900">
              <a:lnSpc>
                <a:spcPct val="100000"/>
              </a:lnSpc>
              <a:buFont typeface="Arial" panose="020B0604020202020204" pitchFamily="34" charset="0"/>
              <a:buChar char="•"/>
            </a:pPr>
            <a:r>
              <a:rPr lang="en-US" sz="2800" dirty="0" smtClean="0"/>
              <a:t>Distinguish between feedback and feedforward design</a:t>
            </a:r>
          </a:p>
          <a:p>
            <a:pPr marL="342900" indent="-342900">
              <a:lnSpc>
                <a:spcPct val="100000"/>
              </a:lnSpc>
              <a:buFont typeface="Arial" panose="020B0604020202020204" pitchFamily="34" charset="0"/>
              <a:buChar char="•"/>
            </a:pPr>
            <a:r>
              <a:rPr lang="en-US" sz="2800" dirty="0" smtClean="0"/>
              <a:t>Identify principles of effective feedback</a:t>
            </a:r>
          </a:p>
          <a:p>
            <a:pPr marL="342900" indent="-342900">
              <a:lnSpc>
                <a:spcPct val="100000"/>
              </a:lnSpc>
              <a:buFont typeface="Arial" panose="020B0604020202020204" pitchFamily="34" charset="0"/>
              <a:buChar char="•"/>
            </a:pPr>
            <a:r>
              <a:rPr lang="en-US" sz="2800" dirty="0" smtClean="0"/>
              <a:t>Describe the Ask-Tell-Ask Method</a:t>
            </a:r>
          </a:p>
          <a:p>
            <a:pPr marL="342900" indent="-342900">
              <a:lnSpc>
                <a:spcPct val="100000"/>
              </a:lnSpc>
              <a:buFont typeface="Arial" panose="020B0604020202020204" pitchFamily="34" charset="0"/>
              <a:buChar char="•"/>
            </a:pPr>
            <a:r>
              <a:rPr lang="en-US" sz="2800" dirty="0" smtClean="0"/>
              <a:t>Apply feedback techniques</a:t>
            </a:r>
          </a:p>
        </p:txBody>
      </p:sp>
      <p:sp>
        <p:nvSpPr>
          <p:cNvPr id="5" name="Title 2"/>
          <p:cNvSpPr>
            <a:spLocks noGrp="1"/>
          </p:cNvSpPr>
          <p:nvPr>
            <p:ph type="title"/>
          </p:nvPr>
        </p:nvSpPr>
        <p:spPr/>
        <p:txBody>
          <a:bodyPr>
            <a:normAutofit/>
          </a:bodyPr>
          <a:lstStyle/>
          <a:p>
            <a:r>
              <a:rPr lang="en-US" sz="3600" b="1" dirty="0" smtClean="0">
                <a:solidFill>
                  <a:schemeClr val="tx2"/>
                </a:solidFill>
              </a:rPr>
              <a:t>Objectives:</a:t>
            </a:r>
            <a:endParaRPr lang="en-US" sz="3600" b="1" dirty="0">
              <a:solidFill>
                <a:schemeClr val="tx2"/>
              </a:solidFill>
            </a:endParaRPr>
          </a:p>
        </p:txBody>
      </p:sp>
    </p:spTree>
    <p:extLst>
      <p:ext uri="{BB962C8B-B14F-4D97-AF65-F5344CB8AC3E}">
        <p14:creationId xmlns:p14="http://schemas.microsoft.com/office/powerpoint/2010/main" val="1179039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27100" y="2411686"/>
            <a:ext cx="6727461" cy="3790483"/>
          </a:xfrm>
        </p:spPr>
        <p:txBody>
          <a:bodyPr/>
          <a:lstStyle/>
          <a:p>
            <a:pPr marL="342900" indent="-342900">
              <a:lnSpc>
                <a:spcPct val="100000"/>
              </a:lnSpc>
              <a:buFont typeface="Arial" panose="020B0604020202020204" pitchFamily="34" charset="0"/>
              <a:buChar char="•"/>
            </a:pPr>
            <a:r>
              <a:rPr lang="en-US" sz="2800" dirty="0" smtClean="0"/>
              <a:t>Feedback Activity</a:t>
            </a:r>
          </a:p>
          <a:p>
            <a:pPr>
              <a:lnSpc>
                <a:spcPct val="100000"/>
              </a:lnSpc>
            </a:pPr>
            <a:endParaRPr lang="en-US" sz="2800" dirty="0" smtClean="0"/>
          </a:p>
          <a:p>
            <a:pPr marL="342900" indent="-342900">
              <a:lnSpc>
                <a:spcPct val="100000"/>
              </a:lnSpc>
              <a:buFont typeface="Arial" panose="020B0604020202020204" pitchFamily="34" charset="0"/>
              <a:buChar char="•"/>
            </a:pPr>
            <a:r>
              <a:rPr lang="en-US" sz="2800" dirty="0" smtClean="0"/>
              <a:t>Video review and discussion of feedback examples</a:t>
            </a:r>
          </a:p>
          <a:p>
            <a:pPr>
              <a:lnSpc>
                <a:spcPct val="100000"/>
              </a:lnSpc>
            </a:pPr>
            <a:endParaRPr lang="en-US" sz="2800" dirty="0" smtClean="0"/>
          </a:p>
          <a:p>
            <a:pPr marL="342900" indent="-342900">
              <a:lnSpc>
                <a:spcPct val="100000"/>
              </a:lnSpc>
              <a:buFont typeface="Arial" panose="020B0604020202020204" pitchFamily="34" charset="0"/>
              <a:buChar char="•"/>
            </a:pPr>
            <a:r>
              <a:rPr lang="en-US" sz="2800" dirty="0" smtClean="0"/>
              <a:t>Practice giving feedback</a:t>
            </a:r>
            <a:endParaRPr lang="en-US" sz="2800" dirty="0"/>
          </a:p>
        </p:txBody>
      </p:sp>
      <p:sp>
        <p:nvSpPr>
          <p:cNvPr id="3" name="Title 2"/>
          <p:cNvSpPr>
            <a:spLocks noGrp="1"/>
          </p:cNvSpPr>
          <p:nvPr>
            <p:ph type="title"/>
          </p:nvPr>
        </p:nvSpPr>
        <p:spPr/>
        <p:txBody>
          <a:bodyPr>
            <a:normAutofit/>
          </a:bodyPr>
          <a:lstStyle/>
          <a:p>
            <a:r>
              <a:rPr lang="en-US" sz="3600" b="1" dirty="0" smtClean="0"/>
              <a:t>Program Format:</a:t>
            </a:r>
            <a:endParaRPr lang="en-US" sz="3600" b="1" dirty="0"/>
          </a:p>
        </p:txBody>
      </p:sp>
    </p:spTree>
    <p:extLst>
      <p:ext uri="{BB962C8B-B14F-4D97-AF65-F5344CB8AC3E}">
        <p14:creationId xmlns:p14="http://schemas.microsoft.com/office/powerpoint/2010/main" val="9362737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Slide 5</a:t>
            </a:r>
            <a:endParaRPr lang="en-US" dirty="0">
              <a:solidFill>
                <a:schemeClr val="bg1"/>
              </a:solidFill>
            </a:endParaRPr>
          </a:p>
        </p:txBody>
      </p:sp>
      <p:pic>
        <p:nvPicPr>
          <p:cNvPr id="5" name="Picture 2" descr="It's not about &quot;having&quot; time. It's about making time." title="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6763" y="1229650"/>
            <a:ext cx="3488377" cy="5232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366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Feedback Activity</a:t>
            </a:r>
            <a:endParaRPr lang="en-US" sz="3600" b="1" dirty="0"/>
          </a:p>
        </p:txBody>
      </p:sp>
      <p:pic>
        <p:nvPicPr>
          <p:cNvPr id="4" name="Content Placeholder 3" descr="Photo of colored index cards" title="Index Cards"/>
          <p:cNvPicPr>
            <a:picLocks noGrp="1" noChangeAspect="1"/>
          </p:cNvPicPr>
          <p:nvPr>
            <p:ph idx="1"/>
          </p:nvPr>
        </p:nvPicPr>
        <p:blipFill>
          <a:blip r:embed="rId3"/>
          <a:stretch>
            <a:fillRect/>
          </a:stretch>
        </p:blipFill>
        <p:spPr>
          <a:xfrm>
            <a:off x="978444" y="2508410"/>
            <a:ext cx="3619500" cy="3619500"/>
          </a:xfrm>
          <a:prstGeom prst="rect">
            <a:avLst/>
          </a:prstGeom>
        </p:spPr>
      </p:pic>
    </p:spTree>
    <p:extLst>
      <p:ext uri="{BB962C8B-B14F-4D97-AF65-F5344CB8AC3E}">
        <p14:creationId xmlns:p14="http://schemas.microsoft.com/office/powerpoint/2010/main" val="6636267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bg1"/>
                </a:solidFill>
              </a:rPr>
              <a:t>Slide 7</a:t>
            </a:r>
            <a:endParaRPr lang="en-US" dirty="0">
              <a:solidFill>
                <a:schemeClr val="bg1"/>
              </a:solidFill>
            </a:endParaRPr>
          </a:p>
        </p:txBody>
      </p:sp>
      <p:sp>
        <p:nvSpPr>
          <p:cNvPr id="3" name="Content Placeholder 2"/>
          <p:cNvSpPr>
            <a:spLocks noGrp="1"/>
          </p:cNvSpPr>
          <p:nvPr>
            <p:ph idx="1"/>
          </p:nvPr>
        </p:nvSpPr>
        <p:spPr>
          <a:xfrm>
            <a:off x="4832604" y="1600200"/>
            <a:ext cx="4123718" cy="4572000"/>
          </a:xfrm>
        </p:spPr>
        <p:txBody>
          <a:bodyPr>
            <a:normAutofit/>
          </a:bodyPr>
          <a:lstStyle/>
          <a:p>
            <a:pPr eaLnBrk="1" hangingPunct="1">
              <a:buFont typeface="Arial" panose="020B0604020202020204" pitchFamily="34" charset="0"/>
              <a:buNone/>
            </a:pPr>
            <a:r>
              <a:rPr lang="en-US" altLang="en-US" sz="2400" dirty="0" smtClean="0"/>
              <a:t>What’s the main reason why you don’t give feedback more often?</a:t>
            </a:r>
          </a:p>
          <a:p>
            <a:pPr eaLnBrk="1" hangingPunct="1">
              <a:buFont typeface="Arial" panose="020B0604020202020204" pitchFamily="34" charset="0"/>
              <a:buNone/>
            </a:pPr>
            <a:endParaRPr lang="en-US" altLang="en-US" sz="2400" dirty="0" smtClean="0"/>
          </a:p>
          <a:p>
            <a:pPr eaLnBrk="1" hangingPunct="1">
              <a:buFont typeface="Arial" panose="020B0604020202020204" pitchFamily="34" charset="0"/>
              <a:buNone/>
            </a:pPr>
            <a:r>
              <a:rPr lang="en-US" altLang="en-US" sz="2400" dirty="0" smtClean="0"/>
              <a:t>How do you typically react when receiving feedback?</a:t>
            </a:r>
          </a:p>
          <a:p>
            <a:pPr eaLnBrk="1" hangingPunct="1">
              <a:buFont typeface="Arial" panose="020B0604020202020204" pitchFamily="34" charset="0"/>
              <a:buNone/>
            </a:pPr>
            <a:endParaRPr lang="en-US" altLang="en-US" sz="2400" dirty="0" smtClean="0"/>
          </a:p>
          <a:p>
            <a:pPr eaLnBrk="1" hangingPunct="1">
              <a:buFont typeface="Arial" panose="020B0604020202020204" pitchFamily="34" charset="0"/>
              <a:buNone/>
            </a:pPr>
            <a:endParaRPr lang="en-US" altLang="en-US" sz="2400" dirty="0" smtClean="0"/>
          </a:p>
          <a:p>
            <a:pPr eaLnBrk="1" hangingPunct="1">
              <a:buFont typeface="Arial" panose="020B0604020202020204" pitchFamily="34" charset="0"/>
              <a:buNone/>
            </a:pPr>
            <a:r>
              <a:rPr lang="en-US" altLang="en-US" sz="2400" dirty="0" smtClean="0"/>
              <a:t>What’s the main reason why you don’t solicit feedback more often?</a:t>
            </a:r>
          </a:p>
        </p:txBody>
      </p:sp>
      <p:sp>
        <p:nvSpPr>
          <p:cNvPr id="4" name="Rectangle 3" descr="Instructions of what information should be entered in each section." title="Schematic of Index Card"/>
          <p:cNvSpPr/>
          <p:nvPr/>
        </p:nvSpPr>
        <p:spPr>
          <a:xfrm>
            <a:off x="914400" y="1600200"/>
            <a:ext cx="3429000" cy="457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title="Left arrow"/>
          <p:cNvCxnSpPr/>
          <p:nvPr/>
        </p:nvCxnSpPr>
        <p:spPr>
          <a:xfrm>
            <a:off x="914400" y="3124200"/>
            <a:ext cx="3429000" cy="0"/>
          </a:xfrm>
          <a:prstGeom prst="line">
            <a:avLst/>
          </a:prstGeom>
          <a:ln w="31750">
            <a:solidFill>
              <a:srgbClr val="336699"/>
            </a:solidFill>
          </a:ln>
        </p:spPr>
        <p:style>
          <a:lnRef idx="1">
            <a:schemeClr val="accent1"/>
          </a:lnRef>
          <a:fillRef idx="0">
            <a:schemeClr val="accent1"/>
          </a:fillRef>
          <a:effectRef idx="0">
            <a:schemeClr val="accent1"/>
          </a:effectRef>
          <a:fontRef idx="minor">
            <a:schemeClr val="tx1"/>
          </a:fontRef>
        </p:style>
      </p:cxnSp>
      <p:cxnSp>
        <p:nvCxnSpPr>
          <p:cNvPr id="7" name="Straight Connector 6" title="Left arrow"/>
          <p:cNvCxnSpPr/>
          <p:nvPr/>
        </p:nvCxnSpPr>
        <p:spPr>
          <a:xfrm>
            <a:off x="914400" y="4648200"/>
            <a:ext cx="3429000" cy="0"/>
          </a:xfrm>
          <a:prstGeom prst="line">
            <a:avLst/>
          </a:prstGeom>
          <a:ln w="31750">
            <a:solidFill>
              <a:srgbClr val="336699"/>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descr="Explanation of what information should be entered into each section." title="Schematic of an index card"/>
          <p:cNvCxnSpPr/>
          <p:nvPr/>
        </p:nvCxnSpPr>
        <p:spPr>
          <a:xfrm rot="10800000">
            <a:off x="3048000" y="2286000"/>
            <a:ext cx="1752600" cy="1588"/>
          </a:xfrm>
          <a:prstGeom prst="straightConnector1">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title="Left arrow"/>
          <p:cNvCxnSpPr/>
          <p:nvPr/>
        </p:nvCxnSpPr>
        <p:spPr>
          <a:xfrm rot="10800000">
            <a:off x="1905000" y="3810000"/>
            <a:ext cx="2971800" cy="1588"/>
          </a:xfrm>
          <a:prstGeom prst="straightConnector1">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title="Left arrow"/>
          <p:cNvCxnSpPr/>
          <p:nvPr/>
        </p:nvCxnSpPr>
        <p:spPr>
          <a:xfrm rot="10800000">
            <a:off x="3048000" y="5562600"/>
            <a:ext cx="1752600" cy="1588"/>
          </a:xfrm>
          <a:prstGeom prst="straightConnector1">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15077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196" y="843830"/>
            <a:ext cx="7886700" cy="868430"/>
          </a:xfrm>
        </p:spPr>
        <p:txBody>
          <a:bodyPr>
            <a:normAutofit/>
          </a:bodyPr>
          <a:lstStyle/>
          <a:p>
            <a:r>
              <a:rPr lang="en-US" sz="3600" b="1" dirty="0" smtClean="0"/>
              <a:t>“It’s Just Not The Culture…”</a:t>
            </a:r>
            <a:endParaRPr lang="en-US" sz="3600" b="1" dirty="0"/>
          </a:p>
        </p:txBody>
      </p:sp>
      <p:sp>
        <p:nvSpPr>
          <p:cNvPr id="3" name="Content Placeholder 2"/>
          <p:cNvSpPr>
            <a:spLocks noGrp="1"/>
          </p:cNvSpPr>
          <p:nvPr>
            <p:ph idx="1"/>
          </p:nvPr>
        </p:nvSpPr>
        <p:spPr>
          <a:xfrm>
            <a:off x="425195" y="1940011"/>
            <a:ext cx="8372815" cy="3867665"/>
          </a:xfrm>
        </p:spPr>
        <p:txBody>
          <a:bodyPr>
            <a:noAutofit/>
          </a:bodyPr>
          <a:lstStyle/>
          <a:p>
            <a:pPr marL="0" indent="0">
              <a:buNone/>
            </a:pPr>
            <a:r>
              <a:rPr lang="en-US" sz="2000" b="1" dirty="0" smtClean="0"/>
              <a:t>Resident Perceptions of the Impact of Institutional Culture on Feedback:</a:t>
            </a:r>
          </a:p>
          <a:p>
            <a:pPr lvl="1"/>
            <a:r>
              <a:rPr lang="en-US" sz="2000" dirty="0" smtClean="0"/>
              <a:t>Lack of clear expectations</a:t>
            </a:r>
          </a:p>
          <a:p>
            <a:pPr lvl="1"/>
            <a:r>
              <a:rPr lang="en-US" sz="2000" dirty="0" smtClean="0"/>
              <a:t>Prevailing culture of niceness hinders ability to deliver honest feedback</a:t>
            </a:r>
          </a:p>
          <a:p>
            <a:pPr lvl="1"/>
            <a:r>
              <a:rPr lang="en-US" sz="2000" dirty="0" smtClean="0"/>
              <a:t>No bidirectional feedback</a:t>
            </a:r>
          </a:p>
          <a:p>
            <a:pPr lvl="1"/>
            <a:r>
              <a:rPr lang="en-US" sz="2000" dirty="0" smtClean="0"/>
              <a:t>Faculty-resident relationships impact credibility and receptiveness to feedback</a:t>
            </a:r>
          </a:p>
          <a:p>
            <a:pPr lvl="1"/>
            <a:r>
              <a:rPr lang="en-US" sz="2000" dirty="0" smtClean="0"/>
              <a:t>There is a need to establish a culture of longitudinal professional growth</a:t>
            </a:r>
          </a:p>
          <a:p>
            <a:pPr lvl="1"/>
            <a:endParaRPr lang="en-US" sz="2000" dirty="0"/>
          </a:p>
          <a:p>
            <a:pPr marL="0" indent="0">
              <a:buNone/>
            </a:pPr>
            <a:r>
              <a:rPr lang="en-US" sz="2400" b="1" i="1" dirty="0" smtClean="0">
                <a:solidFill>
                  <a:srgbClr val="005BBB"/>
                </a:solidFill>
              </a:rPr>
              <a:t>Competency-based medical education requires ongoing performance-based feedback for professional growth. </a:t>
            </a:r>
          </a:p>
          <a:p>
            <a:pPr marL="0" indent="0">
              <a:buNone/>
            </a:pPr>
            <a:endParaRPr lang="en-US" sz="2000" dirty="0"/>
          </a:p>
        </p:txBody>
      </p:sp>
      <p:sp>
        <p:nvSpPr>
          <p:cNvPr id="4" name="TextBox 3"/>
          <p:cNvSpPr txBox="1"/>
          <p:nvPr/>
        </p:nvSpPr>
        <p:spPr>
          <a:xfrm>
            <a:off x="303173" y="6364035"/>
            <a:ext cx="8353168" cy="523220"/>
          </a:xfrm>
          <a:prstGeom prst="rect">
            <a:avLst/>
          </a:prstGeom>
          <a:noFill/>
        </p:spPr>
        <p:txBody>
          <a:bodyPr wrap="square" rtlCol="0">
            <a:spAutoFit/>
          </a:bodyPr>
          <a:lstStyle/>
          <a:p>
            <a:r>
              <a:rPr lang="en-US" sz="1400" dirty="0" err="1" smtClean="0"/>
              <a:t>Ramani</a:t>
            </a:r>
            <a:r>
              <a:rPr lang="en-US" sz="1400" dirty="0" smtClean="0"/>
              <a:t> </a:t>
            </a:r>
            <a:r>
              <a:rPr lang="en-US" sz="1400" dirty="0"/>
              <a:t>et al. “It’s Just Not the Culture.” </a:t>
            </a:r>
            <a:r>
              <a:rPr lang="en-US" sz="1400" i="1" dirty="0"/>
              <a:t>Teach Learn Med</a:t>
            </a:r>
            <a:r>
              <a:rPr lang="en-US" sz="1400" dirty="0"/>
              <a:t>. 2016 Dec 21:1-9</a:t>
            </a:r>
            <a:endParaRPr lang="en-US" sz="1400" dirty="0">
              <a:latin typeface="Arial" charset="0"/>
            </a:endParaRPr>
          </a:p>
          <a:p>
            <a:endParaRPr lang="en-US" sz="1400" dirty="0"/>
          </a:p>
        </p:txBody>
      </p:sp>
    </p:spTree>
    <p:extLst>
      <p:ext uri="{BB962C8B-B14F-4D97-AF65-F5344CB8AC3E}">
        <p14:creationId xmlns:p14="http://schemas.microsoft.com/office/powerpoint/2010/main" val="544630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1000"/>
                                        <p:tgtEl>
                                          <p:spTgt spid="3">
                                            <p:txEl>
                                              <p:pRg st="7" end="7"/>
                                            </p:txEl>
                                          </p:spTgt>
                                        </p:tgtEl>
                                      </p:cBhvr>
                                    </p:animEffect>
                                    <p:anim calcmode="lin" valueType="num">
                                      <p:cBhvr>
                                        <p:cTn id="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descr="Semi-circular arrows point to the relationship between the teacher and the learner to engage, enhance and extend." title="Graphic"/>
          <p:cNvGrpSpPr/>
          <p:nvPr/>
        </p:nvGrpSpPr>
        <p:grpSpPr>
          <a:xfrm>
            <a:off x="2376848" y="777923"/>
            <a:ext cx="3901121" cy="5923128"/>
            <a:chOff x="2843445" y="1173707"/>
            <a:chExt cx="3050708" cy="4960392"/>
          </a:xfrm>
        </p:grpSpPr>
        <p:sp>
          <p:nvSpPr>
            <p:cNvPr id="6" name="Circular Arrow 5"/>
            <p:cNvSpPr/>
            <p:nvPr/>
          </p:nvSpPr>
          <p:spPr>
            <a:xfrm>
              <a:off x="3506584" y="1173707"/>
              <a:ext cx="2387569" cy="2387933"/>
            </a:xfrm>
            <a:prstGeom prst="circularArrow">
              <a:avLst>
                <a:gd name="adj1" fmla="val 10980"/>
                <a:gd name="adj2" fmla="val 1142322"/>
                <a:gd name="adj3" fmla="val 4500000"/>
                <a:gd name="adj4" fmla="val 10800000"/>
                <a:gd name="adj5" fmla="val 12500"/>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 name="Freeform 6"/>
            <p:cNvSpPr/>
            <p:nvPr/>
          </p:nvSpPr>
          <p:spPr>
            <a:xfrm>
              <a:off x="4034316" y="2099338"/>
              <a:ext cx="1326726" cy="663204"/>
            </a:xfrm>
            <a:custGeom>
              <a:avLst/>
              <a:gdLst>
                <a:gd name="connsiteX0" fmla="*/ 0 w 1326726"/>
                <a:gd name="connsiteY0" fmla="*/ 0 h 663204"/>
                <a:gd name="connsiteX1" fmla="*/ 1326726 w 1326726"/>
                <a:gd name="connsiteY1" fmla="*/ 0 h 663204"/>
                <a:gd name="connsiteX2" fmla="*/ 1326726 w 1326726"/>
                <a:gd name="connsiteY2" fmla="*/ 663204 h 663204"/>
                <a:gd name="connsiteX3" fmla="*/ 0 w 1326726"/>
                <a:gd name="connsiteY3" fmla="*/ 663204 h 663204"/>
                <a:gd name="connsiteX4" fmla="*/ 0 w 1326726"/>
                <a:gd name="connsiteY4" fmla="*/ 0 h 66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6726" h="663204">
                  <a:moveTo>
                    <a:pt x="0" y="0"/>
                  </a:moveTo>
                  <a:lnTo>
                    <a:pt x="1326726" y="0"/>
                  </a:lnTo>
                  <a:lnTo>
                    <a:pt x="1326726" y="663204"/>
                  </a:lnTo>
                  <a:lnTo>
                    <a:pt x="0" y="66320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800" b="1" kern="1200" dirty="0" smtClean="0">
                  <a:solidFill>
                    <a:schemeClr val="tx2"/>
                  </a:solidFill>
                  <a:effectLst>
                    <a:outerShdw blurRad="38100" dist="38100" dir="2700000" algn="tl">
                      <a:srgbClr val="000000">
                        <a:alpha val="43137"/>
                      </a:srgbClr>
                    </a:outerShdw>
                  </a:effectLst>
                </a:rPr>
                <a:t>Engage</a:t>
              </a:r>
              <a:endParaRPr lang="en-US" sz="2800" b="1" kern="1200" dirty="0">
                <a:solidFill>
                  <a:schemeClr val="tx2"/>
                </a:solidFill>
                <a:effectLst>
                  <a:outerShdw blurRad="38100" dist="38100" dir="2700000" algn="tl">
                    <a:srgbClr val="000000">
                      <a:alpha val="43137"/>
                    </a:srgbClr>
                  </a:outerShdw>
                </a:effectLst>
              </a:endParaRPr>
            </a:p>
          </p:txBody>
        </p:sp>
        <p:sp>
          <p:nvSpPr>
            <p:cNvPr id="8" name="Shape 7"/>
            <p:cNvSpPr/>
            <p:nvPr/>
          </p:nvSpPr>
          <p:spPr>
            <a:xfrm>
              <a:off x="2843445" y="2545751"/>
              <a:ext cx="2387569" cy="2387933"/>
            </a:xfrm>
            <a:prstGeom prst="leftCircularArrow">
              <a:avLst>
                <a:gd name="adj1" fmla="val 10980"/>
                <a:gd name="adj2" fmla="val 1142322"/>
                <a:gd name="adj3" fmla="val 6300000"/>
                <a:gd name="adj4" fmla="val 18900000"/>
                <a:gd name="adj5" fmla="val 12500"/>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 name="Freeform 8"/>
            <p:cNvSpPr/>
            <p:nvPr/>
          </p:nvSpPr>
          <p:spPr>
            <a:xfrm>
              <a:off x="3373867" y="3415804"/>
              <a:ext cx="1326726" cy="663204"/>
            </a:xfrm>
            <a:custGeom>
              <a:avLst/>
              <a:gdLst>
                <a:gd name="connsiteX0" fmla="*/ 0 w 1326726"/>
                <a:gd name="connsiteY0" fmla="*/ 0 h 663204"/>
                <a:gd name="connsiteX1" fmla="*/ 1326726 w 1326726"/>
                <a:gd name="connsiteY1" fmla="*/ 0 h 663204"/>
                <a:gd name="connsiteX2" fmla="*/ 1326726 w 1326726"/>
                <a:gd name="connsiteY2" fmla="*/ 663204 h 663204"/>
                <a:gd name="connsiteX3" fmla="*/ 0 w 1326726"/>
                <a:gd name="connsiteY3" fmla="*/ 663204 h 663204"/>
                <a:gd name="connsiteX4" fmla="*/ 0 w 1326726"/>
                <a:gd name="connsiteY4" fmla="*/ 0 h 66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6726" h="663204">
                  <a:moveTo>
                    <a:pt x="0" y="0"/>
                  </a:moveTo>
                  <a:lnTo>
                    <a:pt x="1326726" y="0"/>
                  </a:lnTo>
                  <a:lnTo>
                    <a:pt x="1326726" y="663204"/>
                  </a:lnTo>
                  <a:lnTo>
                    <a:pt x="0" y="66320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800" b="1" kern="1200" dirty="0" smtClean="0">
                  <a:solidFill>
                    <a:schemeClr val="tx2"/>
                  </a:solidFill>
                  <a:effectLst>
                    <a:outerShdw blurRad="38100" dist="38100" dir="2700000" algn="tl">
                      <a:srgbClr val="000000">
                        <a:alpha val="43137"/>
                      </a:srgbClr>
                    </a:outerShdw>
                  </a:effectLst>
                </a:rPr>
                <a:t>Enhance</a:t>
              </a:r>
              <a:endParaRPr lang="en-US" sz="2800" b="1" kern="1200" dirty="0">
                <a:solidFill>
                  <a:schemeClr val="tx2"/>
                </a:solidFill>
                <a:effectLst>
                  <a:outerShdw blurRad="38100" dist="38100" dir="2700000" algn="tl">
                    <a:srgbClr val="000000">
                      <a:alpha val="43137"/>
                    </a:srgbClr>
                  </a:outerShdw>
                </a:effectLst>
              </a:endParaRPr>
            </a:p>
          </p:txBody>
        </p:sp>
        <p:sp>
          <p:nvSpPr>
            <p:cNvPr id="10" name="Block Arc 9"/>
            <p:cNvSpPr/>
            <p:nvPr/>
          </p:nvSpPr>
          <p:spPr>
            <a:xfrm>
              <a:off x="3676516" y="4081985"/>
              <a:ext cx="2051292" cy="2052114"/>
            </a:xfrm>
            <a:prstGeom prst="blockArc">
              <a:avLst>
                <a:gd name="adj1" fmla="val 13500000"/>
                <a:gd name="adj2" fmla="val 10800000"/>
                <a:gd name="adj3" fmla="val 12740"/>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 name="Freeform 10"/>
            <p:cNvSpPr/>
            <p:nvPr/>
          </p:nvSpPr>
          <p:spPr>
            <a:xfrm>
              <a:off x="4037454" y="4797770"/>
              <a:ext cx="1326726" cy="663204"/>
            </a:xfrm>
            <a:custGeom>
              <a:avLst/>
              <a:gdLst>
                <a:gd name="connsiteX0" fmla="*/ 0 w 1326726"/>
                <a:gd name="connsiteY0" fmla="*/ 0 h 663204"/>
                <a:gd name="connsiteX1" fmla="*/ 1326726 w 1326726"/>
                <a:gd name="connsiteY1" fmla="*/ 0 h 663204"/>
                <a:gd name="connsiteX2" fmla="*/ 1326726 w 1326726"/>
                <a:gd name="connsiteY2" fmla="*/ 663204 h 663204"/>
                <a:gd name="connsiteX3" fmla="*/ 0 w 1326726"/>
                <a:gd name="connsiteY3" fmla="*/ 663204 h 663204"/>
                <a:gd name="connsiteX4" fmla="*/ 0 w 1326726"/>
                <a:gd name="connsiteY4" fmla="*/ 0 h 66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6726" h="663204">
                  <a:moveTo>
                    <a:pt x="0" y="0"/>
                  </a:moveTo>
                  <a:lnTo>
                    <a:pt x="1326726" y="0"/>
                  </a:lnTo>
                  <a:lnTo>
                    <a:pt x="1326726" y="663204"/>
                  </a:lnTo>
                  <a:lnTo>
                    <a:pt x="0" y="66320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800" b="1" kern="1200" dirty="0" smtClean="0">
                  <a:solidFill>
                    <a:schemeClr val="tx2"/>
                  </a:solidFill>
                  <a:effectLst>
                    <a:outerShdw blurRad="38100" dist="38100" dir="2700000" algn="tl">
                      <a:srgbClr val="000000">
                        <a:alpha val="43137"/>
                      </a:srgbClr>
                    </a:outerShdw>
                  </a:effectLst>
                </a:rPr>
                <a:t>Extend</a:t>
              </a:r>
              <a:endParaRPr lang="en-US" sz="2800" b="1" kern="1200" dirty="0">
                <a:solidFill>
                  <a:schemeClr val="tx2"/>
                </a:solidFill>
                <a:effectLst>
                  <a:outerShdw blurRad="38100" dist="38100" dir="2700000" algn="tl">
                    <a:srgbClr val="000000">
                      <a:alpha val="43137"/>
                    </a:srgbClr>
                  </a:outerShdw>
                </a:effectLst>
              </a:endParaRPr>
            </a:p>
          </p:txBody>
        </p:sp>
      </p:grpSp>
      <p:sp>
        <p:nvSpPr>
          <p:cNvPr id="16" name="Rounded Rectangular Callout 15"/>
          <p:cNvSpPr/>
          <p:nvPr/>
        </p:nvSpPr>
        <p:spPr>
          <a:xfrm rot="5400000" flipH="1">
            <a:off x="7000464" y="528725"/>
            <a:ext cx="1501157" cy="2639960"/>
          </a:xfrm>
          <a:prstGeom prst="wedgeRoundRectCallout">
            <a:avLst>
              <a:gd name="adj1" fmla="val 15100"/>
              <a:gd name="adj2" fmla="val 69221"/>
              <a:gd name="adj3" fmla="val 16667"/>
            </a:avLst>
          </a:prstGeom>
        </p:spPr>
        <p:style>
          <a:lnRef idx="1">
            <a:schemeClr val="accent1"/>
          </a:lnRef>
          <a:fillRef idx="2">
            <a:schemeClr val="accent1"/>
          </a:fillRef>
          <a:effectRef idx="1">
            <a:schemeClr val="accent1"/>
          </a:effectRef>
          <a:fontRef idx="minor">
            <a:schemeClr val="dk1"/>
          </a:fontRef>
        </p:style>
        <p:txBody>
          <a:bodyPr vert="vert270" rtlCol="0" anchor="t" anchorCtr="0"/>
          <a:lstStyle/>
          <a:p>
            <a:pPr algn="ctr"/>
            <a:r>
              <a:rPr lang="en-US" sz="2000" dirty="0">
                <a:solidFill>
                  <a:schemeClr val="bg1"/>
                </a:solidFill>
              </a:rPr>
              <a:t>Have you engaged your learner by asking about their learning </a:t>
            </a:r>
            <a:r>
              <a:rPr lang="en-US" sz="2000" dirty="0" smtClean="0">
                <a:solidFill>
                  <a:schemeClr val="bg1"/>
                </a:solidFill>
              </a:rPr>
              <a:t>goals?</a:t>
            </a:r>
            <a:endParaRPr lang="en-US" sz="2000" dirty="0">
              <a:solidFill>
                <a:schemeClr val="bg1"/>
              </a:solidFill>
            </a:endParaRPr>
          </a:p>
        </p:txBody>
      </p:sp>
      <p:sp>
        <p:nvSpPr>
          <p:cNvPr id="17" name="Rounded Rectangular Callout 16"/>
          <p:cNvSpPr/>
          <p:nvPr/>
        </p:nvSpPr>
        <p:spPr>
          <a:xfrm rot="5400000" flipV="1">
            <a:off x="323809" y="3816849"/>
            <a:ext cx="1624467" cy="2141036"/>
          </a:xfrm>
          <a:prstGeom prst="wedgeRoundRectCallout">
            <a:avLst>
              <a:gd name="adj1" fmla="val -60320"/>
              <a:gd name="adj2" fmla="val 66325"/>
              <a:gd name="adj3" fmla="val 16667"/>
            </a:avLst>
          </a:prstGeom>
        </p:spPr>
        <p:style>
          <a:lnRef idx="1">
            <a:schemeClr val="accent1"/>
          </a:lnRef>
          <a:fillRef idx="2">
            <a:schemeClr val="accent1"/>
          </a:fillRef>
          <a:effectRef idx="1">
            <a:schemeClr val="accent1"/>
          </a:effectRef>
          <a:fontRef idx="minor">
            <a:schemeClr val="dk1"/>
          </a:fontRef>
        </p:style>
        <p:txBody>
          <a:bodyPr vert="vert" rtlCol="0" anchor="t" anchorCtr="0"/>
          <a:lstStyle/>
          <a:p>
            <a:pPr algn="ctr"/>
            <a:r>
              <a:rPr lang="en-US" sz="2000" dirty="0" smtClean="0">
                <a:solidFill>
                  <a:schemeClr val="bg1"/>
                </a:solidFill>
              </a:rPr>
              <a:t>Does your teaching focus on learner needs?</a:t>
            </a:r>
            <a:endParaRPr lang="en-US" sz="2000" dirty="0">
              <a:solidFill>
                <a:schemeClr val="bg1"/>
              </a:solidFill>
            </a:endParaRPr>
          </a:p>
        </p:txBody>
      </p:sp>
      <p:sp>
        <p:nvSpPr>
          <p:cNvPr id="18" name="Rounded Rectangular Callout 17"/>
          <p:cNvSpPr/>
          <p:nvPr/>
        </p:nvSpPr>
        <p:spPr>
          <a:xfrm rot="5400000">
            <a:off x="6953725" y="4616993"/>
            <a:ext cx="1561394" cy="2606723"/>
          </a:xfrm>
          <a:prstGeom prst="wedgeRoundRectCallout">
            <a:avLst>
              <a:gd name="adj1" fmla="val -61041"/>
              <a:gd name="adj2" fmla="val 67736"/>
              <a:gd name="adj3" fmla="val 16667"/>
            </a:avLst>
          </a:prstGeom>
        </p:spPr>
        <p:style>
          <a:lnRef idx="1">
            <a:schemeClr val="accent1"/>
          </a:lnRef>
          <a:fillRef idx="2">
            <a:schemeClr val="accent1"/>
          </a:fillRef>
          <a:effectRef idx="1">
            <a:schemeClr val="accent1"/>
          </a:effectRef>
          <a:fontRef idx="minor">
            <a:schemeClr val="dk1"/>
          </a:fontRef>
        </p:style>
        <p:txBody>
          <a:bodyPr vert="vert270" rtlCol="0" anchor="t" anchorCtr="0"/>
          <a:lstStyle/>
          <a:p>
            <a:pPr algn="ctr"/>
            <a:r>
              <a:rPr lang="en-US" sz="2000" dirty="0" smtClean="0">
                <a:solidFill>
                  <a:schemeClr val="bg1"/>
                </a:solidFill>
              </a:rPr>
              <a:t>Does your feedback provide the learner with opportunity to grow?</a:t>
            </a:r>
            <a:endParaRPr lang="en-US" sz="2000" dirty="0">
              <a:solidFill>
                <a:schemeClr val="bg1"/>
              </a:solidFill>
            </a:endParaRPr>
          </a:p>
        </p:txBody>
      </p:sp>
      <p:sp>
        <p:nvSpPr>
          <p:cNvPr id="12" name="Rounded Rectangular Callout 11"/>
          <p:cNvSpPr/>
          <p:nvPr/>
        </p:nvSpPr>
        <p:spPr>
          <a:xfrm rot="5400000" flipH="1">
            <a:off x="966155" y="197496"/>
            <a:ext cx="1188344" cy="2989606"/>
          </a:xfrm>
          <a:prstGeom prst="wedgeRoundRectCallout">
            <a:avLst>
              <a:gd name="adj1" fmla="val 7080"/>
              <a:gd name="adj2" fmla="val -65996"/>
              <a:gd name="adj3" fmla="val 16667"/>
            </a:avLst>
          </a:prstGeom>
        </p:spPr>
        <p:style>
          <a:lnRef idx="1">
            <a:schemeClr val="accent1"/>
          </a:lnRef>
          <a:fillRef idx="2">
            <a:schemeClr val="accent1"/>
          </a:fillRef>
          <a:effectRef idx="1">
            <a:schemeClr val="accent1"/>
          </a:effectRef>
          <a:fontRef idx="minor">
            <a:schemeClr val="dk1"/>
          </a:fontRef>
        </p:style>
        <p:txBody>
          <a:bodyPr vert="vert270" rtlCol="0" anchor="t" anchorCtr="0"/>
          <a:lstStyle/>
          <a:p>
            <a:pPr algn="ctr"/>
            <a:r>
              <a:rPr lang="en-US" sz="2000" dirty="0">
                <a:solidFill>
                  <a:schemeClr val="bg1"/>
                </a:solidFill>
              </a:rPr>
              <a:t>Have you </a:t>
            </a:r>
            <a:r>
              <a:rPr lang="en-US" sz="2000" dirty="0" smtClean="0">
                <a:solidFill>
                  <a:schemeClr val="bg1"/>
                </a:solidFill>
              </a:rPr>
              <a:t>set expectations for your learner?</a:t>
            </a:r>
            <a:endParaRPr lang="en-US" sz="2000" dirty="0">
              <a:solidFill>
                <a:schemeClr val="bg1"/>
              </a:solidFill>
            </a:endParaRPr>
          </a:p>
        </p:txBody>
      </p:sp>
      <p:sp>
        <p:nvSpPr>
          <p:cNvPr id="2" name="Title 1"/>
          <p:cNvSpPr>
            <a:spLocks noGrp="1"/>
          </p:cNvSpPr>
          <p:nvPr>
            <p:ph type="title"/>
          </p:nvPr>
        </p:nvSpPr>
        <p:spPr/>
        <p:txBody>
          <a:bodyPr/>
          <a:lstStyle/>
          <a:p>
            <a:r>
              <a:rPr lang="en-US" dirty="0" smtClean="0">
                <a:solidFill>
                  <a:schemeClr val="bg1"/>
                </a:solidFill>
              </a:rPr>
              <a:t>					slide 9</a:t>
            </a:r>
            <a:endParaRPr lang="en-US" dirty="0">
              <a:solidFill>
                <a:schemeClr val="bg1"/>
              </a:solidFill>
            </a:endParaRPr>
          </a:p>
        </p:txBody>
      </p:sp>
    </p:spTree>
    <p:extLst>
      <p:ext uri="{BB962C8B-B14F-4D97-AF65-F5344CB8AC3E}">
        <p14:creationId xmlns:p14="http://schemas.microsoft.com/office/powerpoint/2010/main" val="90430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PPRESENTATIONGUID" val="7f4fba96-f151-420a-8f14-826eb0513362"/>
  <p:tag name="TPVERSION" val="8"/>
  <p:tag name="TPFULLVERSION" val="8.2.6.7"/>
  <p:tag name="PPTVERSION" val="16"/>
  <p:tag name="TPOS" val="2"/>
  <p:tag name="TPLASTSAVEVERSION" val="6.2 PC"/>
</p:tagLst>
</file>

<file path=ppt/theme/theme1.xml><?xml version="1.0" encoding="utf-8"?>
<a:theme xmlns:a="http://schemas.openxmlformats.org/drawingml/2006/main" name="UB Powerpoint Template">
  <a:themeElements>
    <a:clrScheme name="UB Color Palette">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5637</TotalTime>
  <Words>1766</Words>
  <Application>Microsoft Office PowerPoint</Application>
  <PresentationFormat>On-screen Show (4:3)</PresentationFormat>
  <Paragraphs>219</Paragraphs>
  <Slides>23</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Georgia</vt:lpstr>
      <vt:lpstr>LucidaGrande</vt:lpstr>
      <vt:lpstr>UB Powerpoint Template</vt:lpstr>
      <vt:lpstr>Slide 1</vt:lpstr>
      <vt:lpstr>Acknowledgements</vt:lpstr>
      <vt:lpstr>Objectives:</vt:lpstr>
      <vt:lpstr>Program Format:</vt:lpstr>
      <vt:lpstr>Slide 5</vt:lpstr>
      <vt:lpstr>Feedback Activity</vt:lpstr>
      <vt:lpstr>Slide 7</vt:lpstr>
      <vt:lpstr>“It’s Just Not The Culture…”</vt:lpstr>
      <vt:lpstr>     slide 9</vt:lpstr>
      <vt:lpstr>Why Feedback?</vt:lpstr>
      <vt:lpstr>Why Feedforward?</vt:lpstr>
      <vt:lpstr>Slide 12</vt:lpstr>
      <vt:lpstr>Principles of Effective Feedback</vt:lpstr>
      <vt:lpstr>Delivering Feedback Effectively</vt:lpstr>
      <vt:lpstr>Ask-Tell-Ask</vt:lpstr>
      <vt:lpstr>Ask-Tell-Ask Expanded </vt:lpstr>
      <vt:lpstr>Ask</vt:lpstr>
      <vt:lpstr>Tell/Teach</vt:lpstr>
      <vt:lpstr>Ask</vt:lpstr>
      <vt:lpstr>Act</vt:lpstr>
      <vt:lpstr>Delivering Feedback Effectively</vt:lpstr>
      <vt:lpstr>Slide 22</vt:lpstr>
      <vt:lpstr>Key Points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 Powerpoint Template</dc:title>
  <dc:subject/>
  <dc:creator>Microsoft Office User</dc:creator>
  <cp:keywords/>
  <dc:description/>
  <cp:lastModifiedBy>Crowe, Steven</cp:lastModifiedBy>
  <cp:revision>391</cp:revision>
  <cp:lastPrinted>2019-01-03T19:46:49Z</cp:lastPrinted>
  <dcterms:created xsi:type="dcterms:W3CDTF">2016-06-28T14:05:07Z</dcterms:created>
  <dcterms:modified xsi:type="dcterms:W3CDTF">2019-06-07T17:30:59Z</dcterms:modified>
  <cp:category/>
</cp:coreProperties>
</file>